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20"/>
  </p:notesMasterIdLst>
  <p:sldIdLst>
    <p:sldId id="256" r:id="rId2"/>
    <p:sldId id="301" r:id="rId3"/>
    <p:sldId id="302" r:id="rId4"/>
    <p:sldId id="327" r:id="rId5"/>
    <p:sldId id="345" r:id="rId6"/>
    <p:sldId id="328" r:id="rId7"/>
    <p:sldId id="326" r:id="rId8"/>
    <p:sldId id="340" r:id="rId9"/>
    <p:sldId id="329" r:id="rId10"/>
    <p:sldId id="341" r:id="rId11"/>
    <p:sldId id="339" r:id="rId12"/>
    <p:sldId id="342" r:id="rId13"/>
    <p:sldId id="333" r:id="rId14"/>
    <p:sldId id="343" r:id="rId15"/>
    <p:sldId id="337" r:id="rId16"/>
    <p:sldId id="338" r:id="rId17"/>
    <p:sldId id="344" r:id="rId18"/>
    <p:sldId id="30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43"/>
    <p:restoredTop sz="94719"/>
  </p:normalViewPr>
  <p:slideViewPr>
    <p:cSldViewPr snapToGrid="0" snapToObjects="1">
      <p:cViewPr varScale="1">
        <p:scale>
          <a:sx n="89" d="100"/>
          <a:sy n="89" d="100"/>
        </p:scale>
        <p:origin x="653"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maximolanger\Documents\Expert%20Testimony\Indonesia%20Myanmar\Presentation\Figures\Trials\Trial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Sheet1!$A$11</c:f>
              <c:strCache>
                <c:ptCount val="1"/>
                <c:pt idx="0">
                  <c:v>Number of Trials</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exp"/>
            <c:dispRSqr val="0"/>
            <c:dispEq val="0"/>
          </c:trendline>
          <c:xVal>
            <c:numRef>
              <c:f>Sheet1!$B$10:$BK$10</c:f>
              <c:numCache>
                <c:formatCode>General</c:formatCode>
                <c:ptCount val="62"/>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pt idx="54">
                  <c:v>2015</c:v>
                </c:pt>
                <c:pt idx="55">
                  <c:v>2016</c:v>
                </c:pt>
                <c:pt idx="56">
                  <c:v>2017</c:v>
                </c:pt>
                <c:pt idx="57">
                  <c:v>2018</c:v>
                </c:pt>
                <c:pt idx="58">
                  <c:v>2019</c:v>
                </c:pt>
                <c:pt idx="59">
                  <c:v>2020</c:v>
                </c:pt>
                <c:pt idx="60">
                  <c:v>2021</c:v>
                </c:pt>
                <c:pt idx="61">
                  <c:v>2022</c:v>
                </c:pt>
              </c:numCache>
            </c:numRef>
          </c:xVal>
          <c:yVal>
            <c:numRef>
              <c:f>Sheet1!$B$11:$BK$11</c:f>
              <c:numCache>
                <c:formatCode>General</c:formatCode>
                <c:ptCount val="62"/>
                <c:pt idx="0">
                  <c:v>1</c:v>
                </c:pt>
                <c:pt idx="27">
                  <c:v>1</c:v>
                </c:pt>
                <c:pt idx="29">
                  <c:v>1</c:v>
                </c:pt>
                <c:pt idx="32">
                  <c:v>1</c:v>
                </c:pt>
                <c:pt idx="33">
                  <c:v>1</c:v>
                </c:pt>
                <c:pt idx="34">
                  <c:v>1</c:v>
                </c:pt>
                <c:pt idx="36">
                  <c:v>3</c:v>
                </c:pt>
                <c:pt idx="38">
                  <c:v>4</c:v>
                </c:pt>
                <c:pt idx="40">
                  <c:v>4</c:v>
                </c:pt>
                <c:pt idx="43">
                  <c:v>1</c:v>
                </c:pt>
                <c:pt idx="44">
                  <c:v>7</c:v>
                </c:pt>
                <c:pt idx="46">
                  <c:v>2</c:v>
                </c:pt>
                <c:pt idx="47">
                  <c:v>2</c:v>
                </c:pt>
                <c:pt idx="48">
                  <c:v>3</c:v>
                </c:pt>
                <c:pt idx="49">
                  <c:v>1</c:v>
                </c:pt>
                <c:pt idx="50">
                  <c:v>1</c:v>
                </c:pt>
                <c:pt idx="51">
                  <c:v>1</c:v>
                </c:pt>
                <c:pt idx="52">
                  <c:v>4</c:v>
                </c:pt>
                <c:pt idx="53">
                  <c:v>2</c:v>
                </c:pt>
                <c:pt idx="54">
                  <c:v>3</c:v>
                </c:pt>
                <c:pt idx="55">
                  <c:v>9</c:v>
                </c:pt>
                <c:pt idx="56">
                  <c:v>7</c:v>
                </c:pt>
                <c:pt idx="57">
                  <c:v>2</c:v>
                </c:pt>
                <c:pt idx="58">
                  <c:v>6</c:v>
                </c:pt>
                <c:pt idx="59">
                  <c:v>7</c:v>
                </c:pt>
                <c:pt idx="60">
                  <c:v>2</c:v>
                </c:pt>
                <c:pt idx="61">
                  <c:v>4</c:v>
                </c:pt>
              </c:numCache>
            </c:numRef>
          </c:yVal>
          <c:smooth val="0"/>
          <c:extLst>
            <c:ext xmlns:c16="http://schemas.microsoft.com/office/drawing/2014/chart" uri="{C3380CC4-5D6E-409C-BE32-E72D297353CC}">
              <c16:uniqueId val="{00000001-5CC8-8343-AC99-51C4A64174BC}"/>
            </c:ext>
          </c:extLst>
        </c:ser>
        <c:dLbls>
          <c:showLegendKey val="0"/>
          <c:showVal val="0"/>
          <c:showCatName val="0"/>
          <c:showSerName val="0"/>
          <c:showPercent val="0"/>
          <c:showBubbleSize val="0"/>
        </c:dLbls>
        <c:axId val="423870256"/>
        <c:axId val="423871904"/>
      </c:scatterChart>
      <c:valAx>
        <c:axId val="42387025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 Trial Ended</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3871904"/>
        <c:crosses val="autoZero"/>
        <c:crossBetween val="midCat"/>
      </c:valAx>
      <c:valAx>
        <c:axId val="4238719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Trials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38702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C6A97A-F4C0-4F63-929A-1F81EB9FF56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41297B9-F0F8-4D4F-B23A-497EA3D63BB7}">
      <dgm:prSet/>
      <dgm:spPr/>
      <dgm:t>
        <a:bodyPr/>
        <a:lstStyle/>
        <a:p>
          <a:r>
            <a:rPr lang="en-US" dirty="0"/>
            <a:t>International criminal tribunals.</a:t>
          </a:r>
        </a:p>
      </dgm:t>
    </dgm:pt>
    <dgm:pt modelId="{C4CEC277-7CC9-4DD5-AD7A-B0800C9C9938}" type="parTrans" cxnId="{E91774E9-BB17-4914-AD58-B66824328F1A}">
      <dgm:prSet/>
      <dgm:spPr/>
      <dgm:t>
        <a:bodyPr/>
        <a:lstStyle/>
        <a:p>
          <a:endParaRPr lang="en-US"/>
        </a:p>
      </dgm:t>
    </dgm:pt>
    <dgm:pt modelId="{06273B89-2422-4FC2-B091-56A474E25C23}" type="sibTrans" cxnId="{E91774E9-BB17-4914-AD58-B66824328F1A}">
      <dgm:prSet/>
      <dgm:spPr/>
      <dgm:t>
        <a:bodyPr/>
        <a:lstStyle/>
        <a:p>
          <a:endParaRPr lang="en-US"/>
        </a:p>
      </dgm:t>
    </dgm:pt>
    <dgm:pt modelId="{F4174412-BEAA-40E2-964E-F862B72D2D46}">
      <dgm:prSet/>
      <dgm:spPr/>
      <dgm:t>
        <a:bodyPr/>
        <a:lstStyle/>
        <a:p>
          <a:r>
            <a:rPr lang="en-US"/>
            <a:t>International Criminal Court.</a:t>
          </a:r>
        </a:p>
      </dgm:t>
    </dgm:pt>
    <dgm:pt modelId="{26FF4548-FE89-434F-93CD-CE7CA71DBE87}" type="parTrans" cxnId="{D4C8C8E1-19EB-4288-B680-7EF7803041F8}">
      <dgm:prSet/>
      <dgm:spPr/>
      <dgm:t>
        <a:bodyPr/>
        <a:lstStyle/>
        <a:p>
          <a:endParaRPr lang="en-US"/>
        </a:p>
      </dgm:t>
    </dgm:pt>
    <dgm:pt modelId="{FC4FE128-66C2-49BD-A0B0-30F92ABB0338}" type="sibTrans" cxnId="{D4C8C8E1-19EB-4288-B680-7EF7803041F8}">
      <dgm:prSet/>
      <dgm:spPr/>
      <dgm:t>
        <a:bodyPr/>
        <a:lstStyle/>
        <a:p>
          <a:endParaRPr lang="en-US"/>
        </a:p>
      </dgm:t>
    </dgm:pt>
    <dgm:pt modelId="{A93D7598-D3EF-4AE0-BA8A-AC710FC8CC3D}">
      <dgm:prSet/>
      <dgm:spPr/>
      <dgm:t>
        <a:bodyPr/>
        <a:lstStyle/>
        <a:p>
          <a:r>
            <a:rPr lang="en-US" dirty="0"/>
            <a:t>Mixed courts.</a:t>
          </a:r>
        </a:p>
      </dgm:t>
    </dgm:pt>
    <dgm:pt modelId="{92FFEF8F-EDCD-43C5-838C-B131DA534A7C}" type="parTrans" cxnId="{81268668-F0F8-4FC8-92DE-2BF9C88EC887}">
      <dgm:prSet/>
      <dgm:spPr/>
      <dgm:t>
        <a:bodyPr/>
        <a:lstStyle/>
        <a:p>
          <a:endParaRPr lang="en-US"/>
        </a:p>
      </dgm:t>
    </dgm:pt>
    <dgm:pt modelId="{0F4589D7-2576-4C94-92EA-BD88247F5761}" type="sibTrans" cxnId="{81268668-F0F8-4FC8-92DE-2BF9C88EC887}">
      <dgm:prSet/>
      <dgm:spPr/>
      <dgm:t>
        <a:bodyPr/>
        <a:lstStyle/>
        <a:p>
          <a:endParaRPr lang="en-US"/>
        </a:p>
      </dgm:t>
    </dgm:pt>
    <dgm:pt modelId="{4841BA3A-B962-4027-87DE-EABE635BD032}">
      <dgm:prSet/>
      <dgm:spPr/>
      <dgm:t>
        <a:bodyPr/>
        <a:lstStyle/>
        <a:p>
          <a:r>
            <a:rPr lang="en-US" dirty="0"/>
            <a:t>Transnational prosecutions.</a:t>
          </a:r>
        </a:p>
      </dgm:t>
    </dgm:pt>
    <dgm:pt modelId="{31E3C7A8-6AE6-4464-AF31-CEAC732928C6}" type="parTrans" cxnId="{2EA8CB72-93A2-462D-8FE7-7F8A3515517F}">
      <dgm:prSet/>
      <dgm:spPr/>
      <dgm:t>
        <a:bodyPr/>
        <a:lstStyle/>
        <a:p>
          <a:endParaRPr lang="en-US"/>
        </a:p>
      </dgm:t>
    </dgm:pt>
    <dgm:pt modelId="{E50859D8-550E-4E8D-82B3-1EFD4953AF2C}" type="sibTrans" cxnId="{2EA8CB72-93A2-462D-8FE7-7F8A3515517F}">
      <dgm:prSet/>
      <dgm:spPr/>
      <dgm:t>
        <a:bodyPr/>
        <a:lstStyle/>
        <a:p>
          <a:endParaRPr lang="en-US"/>
        </a:p>
      </dgm:t>
    </dgm:pt>
    <dgm:pt modelId="{011AA6FC-B7D4-BE41-A2EB-F49688E58056}">
      <dgm:prSet/>
      <dgm:spPr/>
      <dgm:t>
        <a:bodyPr/>
        <a:lstStyle/>
        <a:p>
          <a:r>
            <a:rPr lang="en-US" dirty="0"/>
            <a:t>Investigating mechanisms.</a:t>
          </a:r>
        </a:p>
      </dgm:t>
    </dgm:pt>
    <dgm:pt modelId="{8CF1D795-68B4-DD49-AD1B-44449CB59962}" type="parTrans" cxnId="{33C009FD-FDE0-0C44-89CA-ADC7D9C9E912}">
      <dgm:prSet/>
      <dgm:spPr/>
      <dgm:t>
        <a:bodyPr/>
        <a:lstStyle/>
        <a:p>
          <a:endParaRPr lang="en-US"/>
        </a:p>
      </dgm:t>
    </dgm:pt>
    <dgm:pt modelId="{5581586C-C635-8247-A9CB-07686F3A9571}" type="sibTrans" cxnId="{33C009FD-FDE0-0C44-89CA-ADC7D9C9E912}">
      <dgm:prSet/>
      <dgm:spPr/>
      <dgm:t>
        <a:bodyPr/>
        <a:lstStyle/>
        <a:p>
          <a:endParaRPr lang="en-US"/>
        </a:p>
      </dgm:t>
    </dgm:pt>
    <dgm:pt modelId="{7F931D01-1922-704F-B7D0-7392707B1916}" type="pres">
      <dgm:prSet presAssocID="{12C6A97A-F4C0-4F63-929A-1F81EB9FF56B}" presName="linear" presStyleCnt="0">
        <dgm:presLayoutVars>
          <dgm:animLvl val="lvl"/>
          <dgm:resizeHandles val="exact"/>
        </dgm:presLayoutVars>
      </dgm:prSet>
      <dgm:spPr/>
    </dgm:pt>
    <dgm:pt modelId="{35FDC306-2493-9A4F-B3D1-F354E39C5318}" type="pres">
      <dgm:prSet presAssocID="{041297B9-F0F8-4D4F-B23A-497EA3D63BB7}" presName="parentText" presStyleLbl="node1" presStyleIdx="0" presStyleCnt="5">
        <dgm:presLayoutVars>
          <dgm:chMax val="0"/>
          <dgm:bulletEnabled val="1"/>
        </dgm:presLayoutVars>
      </dgm:prSet>
      <dgm:spPr/>
    </dgm:pt>
    <dgm:pt modelId="{588ABCEC-C084-E547-9D19-7B1879E0B3AC}" type="pres">
      <dgm:prSet presAssocID="{06273B89-2422-4FC2-B091-56A474E25C23}" presName="spacer" presStyleCnt="0"/>
      <dgm:spPr/>
    </dgm:pt>
    <dgm:pt modelId="{7CFF6494-8CAB-CD4B-8028-8B951DA9986D}" type="pres">
      <dgm:prSet presAssocID="{F4174412-BEAA-40E2-964E-F862B72D2D46}" presName="parentText" presStyleLbl="node1" presStyleIdx="1" presStyleCnt="5">
        <dgm:presLayoutVars>
          <dgm:chMax val="0"/>
          <dgm:bulletEnabled val="1"/>
        </dgm:presLayoutVars>
      </dgm:prSet>
      <dgm:spPr/>
    </dgm:pt>
    <dgm:pt modelId="{73A20FD2-C3A1-D34F-BC03-FA7927089D3D}" type="pres">
      <dgm:prSet presAssocID="{FC4FE128-66C2-49BD-A0B0-30F92ABB0338}" presName="spacer" presStyleCnt="0"/>
      <dgm:spPr/>
    </dgm:pt>
    <dgm:pt modelId="{81BA2DB1-80A1-564E-AF2E-1AA442D0B055}" type="pres">
      <dgm:prSet presAssocID="{A93D7598-D3EF-4AE0-BA8A-AC710FC8CC3D}" presName="parentText" presStyleLbl="node1" presStyleIdx="2" presStyleCnt="5">
        <dgm:presLayoutVars>
          <dgm:chMax val="0"/>
          <dgm:bulletEnabled val="1"/>
        </dgm:presLayoutVars>
      </dgm:prSet>
      <dgm:spPr/>
    </dgm:pt>
    <dgm:pt modelId="{52BEB35C-425E-D84D-A1FC-4033A3D1B3DA}" type="pres">
      <dgm:prSet presAssocID="{0F4589D7-2576-4C94-92EA-BD88247F5761}" presName="spacer" presStyleCnt="0"/>
      <dgm:spPr/>
    </dgm:pt>
    <dgm:pt modelId="{36D25D99-7128-FA46-9018-FD6CF41359E6}" type="pres">
      <dgm:prSet presAssocID="{011AA6FC-B7D4-BE41-A2EB-F49688E58056}" presName="parentText" presStyleLbl="node1" presStyleIdx="3" presStyleCnt="5">
        <dgm:presLayoutVars>
          <dgm:chMax val="0"/>
          <dgm:bulletEnabled val="1"/>
        </dgm:presLayoutVars>
      </dgm:prSet>
      <dgm:spPr/>
    </dgm:pt>
    <dgm:pt modelId="{00DA4492-E5DF-BC49-8FBD-78027F1B85E7}" type="pres">
      <dgm:prSet presAssocID="{5581586C-C635-8247-A9CB-07686F3A9571}" presName="spacer" presStyleCnt="0"/>
      <dgm:spPr/>
    </dgm:pt>
    <dgm:pt modelId="{B0ED0606-4475-9340-981E-D0286892C2E4}" type="pres">
      <dgm:prSet presAssocID="{4841BA3A-B962-4027-87DE-EABE635BD032}" presName="parentText" presStyleLbl="node1" presStyleIdx="4" presStyleCnt="5">
        <dgm:presLayoutVars>
          <dgm:chMax val="0"/>
          <dgm:bulletEnabled val="1"/>
        </dgm:presLayoutVars>
      </dgm:prSet>
      <dgm:spPr/>
    </dgm:pt>
  </dgm:ptLst>
  <dgm:cxnLst>
    <dgm:cxn modelId="{AFDDCA42-8BAB-C94A-9BDB-E997AE3AD136}" type="presOf" srcId="{A93D7598-D3EF-4AE0-BA8A-AC710FC8CC3D}" destId="{81BA2DB1-80A1-564E-AF2E-1AA442D0B055}" srcOrd="0" destOrd="0" presId="urn:microsoft.com/office/officeart/2005/8/layout/vList2"/>
    <dgm:cxn modelId="{81268668-F0F8-4FC8-92DE-2BF9C88EC887}" srcId="{12C6A97A-F4C0-4F63-929A-1F81EB9FF56B}" destId="{A93D7598-D3EF-4AE0-BA8A-AC710FC8CC3D}" srcOrd="2" destOrd="0" parTransId="{92FFEF8F-EDCD-43C5-838C-B131DA534A7C}" sibTransId="{0F4589D7-2576-4C94-92EA-BD88247F5761}"/>
    <dgm:cxn modelId="{2EA8CB72-93A2-462D-8FE7-7F8A3515517F}" srcId="{12C6A97A-F4C0-4F63-929A-1F81EB9FF56B}" destId="{4841BA3A-B962-4027-87DE-EABE635BD032}" srcOrd="4" destOrd="0" parTransId="{31E3C7A8-6AE6-4464-AF31-CEAC732928C6}" sibTransId="{E50859D8-550E-4E8D-82B3-1EFD4953AF2C}"/>
    <dgm:cxn modelId="{09F5F6B8-5CBA-3146-AFBE-335182C3BB15}" type="presOf" srcId="{4841BA3A-B962-4027-87DE-EABE635BD032}" destId="{B0ED0606-4475-9340-981E-D0286892C2E4}" srcOrd="0" destOrd="0" presId="urn:microsoft.com/office/officeart/2005/8/layout/vList2"/>
    <dgm:cxn modelId="{746861BF-C9C5-F448-BEA5-4EA88272CC5F}" type="presOf" srcId="{F4174412-BEAA-40E2-964E-F862B72D2D46}" destId="{7CFF6494-8CAB-CD4B-8028-8B951DA9986D}" srcOrd="0" destOrd="0" presId="urn:microsoft.com/office/officeart/2005/8/layout/vList2"/>
    <dgm:cxn modelId="{293DE6D5-B251-B94F-828C-8D099893F623}" type="presOf" srcId="{12C6A97A-F4C0-4F63-929A-1F81EB9FF56B}" destId="{7F931D01-1922-704F-B7D0-7392707B1916}" srcOrd="0" destOrd="0" presId="urn:microsoft.com/office/officeart/2005/8/layout/vList2"/>
    <dgm:cxn modelId="{D4C8C8E1-19EB-4288-B680-7EF7803041F8}" srcId="{12C6A97A-F4C0-4F63-929A-1F81EB9FF56B}" destId="{F4174412-BEAA-40E2-964E-F862B72D2D46}" srcOrd="1" destOrd="0" parTransId="{26FF4548-FE89-434F-93CD-CE7CA71DBE87}" sibTransId="{FC4FE128-66C2-49BD-A0B0-30F92ABB0338}"/>
    <dgm:cxn modelId="{1732E8E4-C391-2E49-939C-F75E633FEEF5}" type="presOf" srcId="{041297B9-F0F8-4D4F-B23A-497EA3D63BB7}" destId="{35FDC306-2493-9A4F-B3D1-F354E39C5318}" srcOrd="0" destOrd="0" presId="urn:microsoft.com/office/officeart/2005/8/layout/vList2"/>
    <dgm:cxn modelId="{E91774E9-BB17-4914-AD58-B66824328F1A}" srcId="{12C6A97A-F4C0-4F63-929A-1F81EB9FF56B}" destId="{041297B9-F0F8-4D4F-B23A-497EA3D63BB7}" srcOrd="0" destOrd="0" parTransId="{C4CEC277-7CC9-4DD5-AD7A-B0800C9C9938}" sibTransId="{06273B89-2422-4FC2-B091-56A474E25C23}"/>
    <dgm:cxn modelId="{EF24DFEA-C674-604C-BB25-32DA05EFE6BE}" type="presOf" srcId="{011AA6FC-B7D4-BE41-A2EB-F49688E58056}" destId="{36D25D99-7128-FA46-9018-FD6CF41359E6}" srcOrd="0" destOrd="0" presId="urn:microsoft.com/office/officeart/2005/8/layout/vList2"/>
    <dgm:cxn modelId="{33C009FD-FDE0-0C44-89CA-ADC7D9C9E912}" srcId="{12C6A97A-F4C0-4F63-929A-1F81EB9FF56B}" destId="{011AA6FC-B7D4-BE41-A2EB-F49688E58056}" srcOrd="3" destOrd="0" parTransId="{8CF1D795-68B4-DD49-AD1B-44449CB59962}" sibTransId="{5581586C-C635-8247-A9CB-07686F3A9571}"/>
    <dgm:cxn modelId="{ED70A5E4-4CAB-334E-B8C9-D1BD175052FF}" type="presParOf" srcId="{7F931D01-1922-704F-B7D0-7392707B1916}" destId="{35FDC306-2493-9A4F-B3D1-F354E39C5318}" srcOrd="0" destOrd="0" presId="urn:microsoft.com/office/officeart/2005/8/layout/vList2"/>
    <dgm:cxn modelId="{0CE20D48-B18A-0F4C-A671-0E1D32893940}" type="presParOf" srcId="{7F931D01-1922-704F-B7D0-7392707B1916}" destId="{588ABCEC-C084-E547-9D19-7B1879E0B3AC}" srcOrd="1" destOrd="0" presId="urn:microsoft.com/office/officeart/2005/8/layout/vList2"/>
    <dgm:cxn modelId="{E91CCA3D-5889-DF4C-86CB-802FC9A167CB}" type="presParOf" srcId="{7F931D01-1922-704F-B7D0-7392707B1916}" destId="{7CFF6494-8CAB-CD4B-8028-8B951DA9986D}" srcOrd="2" destOrd="0" presId="urn:microsoft.com/office/officeart/2005/8/layout/vList2"/>
    <dgm:cxn modelId="{46E5B9C8-712F-5445-9306-FFB0F9FD24D4}" type="presParOf" srcId="{7F931D01-1922-704F-B7D0-7392707B1916}" destId="{73A20FD2-C3A1-D34F-BC03-FA7927089D3D}" srcOrd="3" destOrd="0" presId="urn:microsoft.com/office/officeart/2005/8/layout/vList2"/>
    <dgm:cxn modelId="{651A2DF9-9E71-824C-876D-DA37D8516A09}" type="presParOf" srcId="{7F931D01-1922-704F-B7D0-7392707B1916}" destId="{81BA2DB1-80A1-564E-AF2E-1AA442D0B055}" srcOrd="4" destOrd="0" presId="urn:microsoft.com/office/officeart/2005/8/layout/vList2"/>
    <dgm:cxn modelId="{68B9A4CC-C8E4-544D-B12D-C916A2252808}" type="presParOf" srcId="{7F931D01-1922-704F-B7D0-7392707B1916}" destId="{52BEB35C-425E-D84D-A1FC-4033A3D1B3DA}" srcOrd="5" destOrd="0" presId="urn:microsoft.com/office/officeart/2005/8/layout/vList2"/>
    <dgm:cxn modelId="{40B075E7-C2A5-B149-AFAB-94216ADFBF38}" type="presParOf" srcId="{7F931D01-1922-704F-B7D0-7392707B1916}" destId="{36D25D99-7128-FA46-9018-FD6CF41359E6}" srcOrd="6" destOrd="0" presId="urn:microsoft.com/office/officeart/2005/8/layout/vList2"/>
    <dgm:cxn modelId="{D01382AC-7E93-AE42-9E89-1932A052FBC8}" type="presParOf" srcId="{7F931D01-1922-704F-B7D0-7392707B1916}" destId="{00DA4492-E5DF-BC49-8FBD-78027F1B85E7}" srcOrd="7" destOrd="0" presId="urn:microsoft.com/office/officeart/2005/8/layout/vList2"/>
    <dgm:cxn modelId="{C0F84C89-0505-2649-ABC0-0D365C21EE2D}" type="presParOf" srcId="{7F931D01-1922-704F-B7D0-7392707B1916}" destId="{B0ED0606-4475-9340-981E-D0286892C2E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959EFC-5C09-49AF-8A80-022C91D54D15}"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9FA6D0F-2C6E-4C9D-AFC1-3C7F4B36F08F}">
      <dgm:prSet custT="1"/>
      <dgm:spPr/>
      <dgm:t>
        <a:bodyPr/>
        <a:lstStyle/>
        <a:p>
          <a:r>
            <a:rPr lang="en-US" sz="1600" dirty="0"/>
            <a:t>Database contains information on every known criminal complaint (or case considered by public authorities on their own motion that:</a:t>
          </a:r>
        </a:p>
      </dgm:t>
    </dgm:pt>
    <dgm:pt modelId="{F80D2F7F-0749-4F49-913A-359B708E63AE}" type="parTrans" cxnId="{2B1DA1ED-B6DF-4C7B-A177-CB13CEA8F85B}">
      <dgm:prSet/>
      <dgm:spPr/>
      <dgm:t>
        <a:bodyPr/>
        <a:lstStyle/>
        <a:p>
          <a:endParaRPr lang="en-US"/>
        </a:p>
      </dgm:t>
    </dgm:pt>
    <dgm:pt modelId="{F940A95B-33A9-4D3B-8CF0-794CD4C624E1}" type="sibTrans" cxnId="{2B1DA1ED-B6DF-4C7B-A177-CB13CEA8F85B}">
      <dgm:prSet/>
      <dgm:spPr/>
      <dgm:t>
        <a:bodyPr/>
        <a:lstStyle/>
        <a:p>
          <a:endParaRPr lang="en-US"/>
        </a:p>
      </dgm:t>
    </dgm:pt>
    <dgm:pt modelId="{426CD191-2D94-4039-9155-5F2E3407D347}">
      <dgm:prSet custT="1"/>
      <dgm:spPr/>
      <dgm:t>
        <a:bodyPr/>
        <a:lstStyle/>
        <a:p>
          <a:r>
            <a:rPr lang="en-US" sz="1600" dirty="0"/>
            <a:t>involved the alleged commission of crimes against humanity, genocide, torture, or war crimes;</a:t>
          </a:r>
        </a:p>
      </dgm:t>
    </dgm:pt>
    <dgm:pt modelId="{441E1704-81D3-466E-9E3B-2ED7A1370145}" type="parTrans" cxnId="{18DCC32D-42D6-4F08-A148-1BA16490582C}">
      <dgm:prSet/>
      <dgm:spPr/>
      <dgm:t>
        <a:bodyPr/>
        <a:lstStyle/>
        <a:p>
          <a:endParaRPr lang="en-US"/>
        </a:p>
      </dgm:t>
    </dgm:pt>
    <dgm:pt modelId="{9D4EA210-8C0D-4E20-8DD6-9F729278342B}" type="sibTrans" cxnId="{18DCC32D-42D6-4F08-A148-1BA16490582C}">
      <dgm:prSet/>
      <dgm:spPr/>
      <dgm:t>
        <a:bodyPr/>
        <a:lstStyle/>
        <a:p>
          <a:endParaRPr lang="en-US"/>
        </a:p>
      </dgm:t>
    </dgm:pt>
    <dgm:pt modelId="{6946EAC4-4DD6-4670-ACED-F0163F4D5EA4}">
      <dgm:prSet custT="1"/>
      <dgm:spPr/>
      <dgm:t>
        <a:bodyPr/>
        <a:lstStyle/>
        <a:p>
          <a:r>
            <a:rPr lang="en-US" sz="1600" dirty="0"/>
            <a:t>was filed between 1957 and 2020; and</a:t>
          </a:r>
        </a:p>
      </dgm:t>
    </dgm:pt>
    <dgm:pt modelId="{B124F2F2-F902-4A7C-A052-3B08E2B740E5}" type="parTrans" cxnId="{9DEC7FF3-BB90-45DB-B8B2-37A2230CED59}">
      <dgm:prSet/>
      <dgm:spPr/>
      <dgm:t>
        <a:bodyPr/>
        <a:lstStyle/>
        <a:p>
          <a:endParaRPr lang="en-US"/>
        </a:p>
      </dgm:t>
    </dgm:pt>
    <dgm:pt modelId="{D3AFF98F-6581-400A-9ECF-9EB878A5F896}" type="sibTrans" cxnId="{9DEC7FF3-BB90-45DB-B8B2-37A2230CED59}">
      <dgm:prSet/>
      <dgm:spPr/>
      <dgm:t>
        <a:bodyPr/>
        <a:lstStyle/>
        <a:p>
          <a:endParaRPr lang="en-US"/>
        </a:p>
      </dgm:t>
    </dgm:pt>
    <dgm:pt modelId="{E2CF7145-37D7-441D-811D-1D8BA732CA53}">
      <dgm:prSet custT="1"/>
      <dgm:spPr/>
      <dgm:t>
        <a:bodyPr/>
        <a:lstStyle/>
        <a:p>
          <a:r>
            <a:rPr lang="en-US" sz="1600" dirty="0"/>
            <a:t>relies fully or partially on the principle of universal jurisdiction</a:t>
          </a:r>
        </a:p>
      </dgm:t>
    </dgm:pt>
    <dgm:pt modelId="{ABD7CD00-FE9F-4071-9DFF-B2D0367C7AE7}" type="parTrans" cxnId="{5EA3122F-AEA7-4A34-950C-DBA0CB0D6604}">
      <dgm:prSet/>
      <dgm:spPr/>
      <dgm:t>
        <a:bodyPr/>
        <a:lstStyle/>
        <a:p>
          <a:endParaRPr lang="en-US"/>
        </a:p>
      </dgm:t>
    </dgm:pt>
    <dgm:pt modelId="{29B5E6C2-F8D1-446D-9B20-5D608802027B}" type="sibTrans" cxnId="{5EA3122F-AEA7-4A34-950C-DBA0CB0D6604}">
      <dgm:prSet/>
      <dgm:spPr/>
      <dgm:t>
        <a:bodyPr/>
        <a:lstStyle/>
        <a:p>
          <a:endParaRPr lang="en-US"/>
        </a:p>
      </dgm:t>
    </dgm:pt>
    <dgm:pt modelId="{6983D305-528B-462D-9CD2-7FB96FB5D265}">
      <dgm:prSet custT="1"/>
      <dgm:spPr/>
      <dgm:t>
        <a:bodyPr/>
        <a:lstStyle/>
        <a:p>
          <a:r>
            <a:rPr lang="en-US" sz="1600" dirty="0"/>
            <a:t>Database has information about initiation, investigation, formal proceedings, arrests attempted, arrests made, and trials</a:t>
          </a:r>
        </a:p>
      </dgm:t>
    </dgm:pt>
    <dgm:pt modelId="{F8816C36-9F3C-4CAB-BF5C-FB16B5DB0E7E}" type="parTrans" cxnId="{AC686301-2865-4602-8C21-8B03E0FB2B84}">
      <dgm:prSet/>
      <dgm:spPr/>
      <dgm:t>
        <a:bodyPr/>
        <a:lstStyle/>
        <a:p>
          <a:endParaRPr lang="en-US"/>
        </a:p>
      </dgm:t>
    </dgm:pt>
    <dgm:pt modelId="{490A7DFE-008E-4B4F-B4BC-13414AFDB978}" type="sibTrans" cxnId="{AC686301-2865-4602-8C21-8B03E0FB2B84}">
      <dgm:prSet/>
      <dgm:spPr/>
      <dgm:t>
        <a:bodyPr/>
        <a:lstStyle/>
        <a:p>
          <a:endParaRPr lang="en-US"/>
        </a:p>
      </dgm:t>
    </dgm:pt>
    <dgm:pt modelId="{3EF2126A-E921-40D3-957E-1068F750AFFC}">
      <dgm:prSet/>
      <dgm:spPr/>
      <dgm:t>
        <a:bodyPr/>
        <a:lstStyle/>
        <a:p>
          <a:r>
            <a:rPr lang="en-US" dirty="0"/>
            <a:t>The database currently contains 2167 cases.</a:t>
          </a:r>
        </a:p>
      </dgm:t>
    </dgm:pt>
    <dgm:pt modelId="{E0075293-A276-4247-86D1-14F9927B6532}" type="parTrans" cxnId="{2F49B779-7117-4B45-927C-7AD87323C4C7}">
      <dgm:prSet/>
      <dgm:spPr/>
      <dgm:t>
        <a:bodyPr/>
        <a:lstStyle/>
        <a:p>
          <a:endParaRPr lang="en-US"/>
        </a:p>
      </dgm:t>
    </dgm:pt>
    <dgm:pt modelId="{5DB2AFC7-9A29-4DA6-8FA3-4AD885E37D55}" type="sibTrans" cxnId="{2F49B779-7117-4B45-927C-7AD87323C4C7}">
      <dgm:prSet/>
      <dgm:spPr/>
      <dgm:t>
        <a:bodyPr/>
        <a:lstStyle/>
        <a:p>
          <a:endParaRPr lang="en-US"/>
        </a:p>
      </dgm:t>
    </dgm:pt>
    <dgm:pt modelId="{90B1E920-4098-F54B-A1F3-E7353B15C003}" type="pres">
      <dgm:prSet presAssocID="{62959EFC-5C09-49AF-8A80-022C91D54D15}" presName="diagram" presStyleCnt="0">
        <dgm:presLayoutVars>
          <dgm:dir/>
          <dgm:resizeHandles val="exact"/>
        </dgm:presLayoutVars>
      </dgm:prSet>
      <dgm:spPr/>
    </dgm:pt>
    <dgm:pt modelId="{DE7BFB95-D3C4-9F4D-B98C-6BA416AD555D}" type="pres">
      <dgm:prSet presAssocID="{29FA6D0F-2C6E-4C9D-AFC1-3C7F4B36F08F}" presName="node" presStyleLbl="node1" presStyleIdx="0" presStyleCnt="2" custScaleX="138165" custScaleY="164967" custLinFactNeighborX="-71" custLinFactNeighborY="14669">
        <dgm:presLayoutVars>
          <dgm:bulletEnabled val="1"/>
        </dgm:presLayoutVars>
      </dgm:prSet>
      <dgm:spPr/>
    </dgm:pt>
    <dgm:pt modelId="{09796068-ED2C-494C-9BC4-A28391AED61D}" type="pres">
      <dgm:prSet presAssocID="{F940A95B-33A9-4D3B-8CF0-794CD4C624E1}" presName="sibTrans" presStyleCnt="0"/>
      <dgm:spPr/>
    </dgm:pt>
    <dgm:pt modelId="{622F86B8-FC79-7748-B236-7906180FDB4A}" type="pres">
      <dgm:prSet presAssocID="{3EF2126A-E921-40D3-957E-1068F750AFFC}" presName="node" presStyleLbl="node1" presStyleIdx="1" presStyleCnt="2">
        <dgm:presLayoutVars>
          <dgm:bulletEnabled val="1"/>
        </dgm:presLayoutVars>
      </dgm:prSet>
      <dgm:spPr/>
    </dgm:pt>
  </dgm:ptLst>
  <dgm:cxnLst>
    <dgm:cxn modelId="{AC686301-2865-4602-8C21-8B03E0FB2B84}" srcId="{29FA6D0F-2C6E-4C9D-AFC1-3C7F4B36F08F}" destId="{6983D305-528B-462D-9CD2-7FB96FB5D265}" srcOrd="3" destOrd="0" parTransId="{F8816C36-9F3C-4CAB-BF5C-FB16B5DB0E7E}" sibTransId="{490A7DFE-008E-4B4F-B4BC-13414AFDB978}"/>
    <dgm:cxn modelId="{A47B5903-3B13-7047-8B1D-064A4EAF4BFC}" type="presOf" srcId="{426CD191-2D94-4039-9155-5F2E3407D347}" destId="{DE7BFB95-D3C4-9F4D-B98C-6BA416AD555D}" srcOrd="0" destOrd="1" presId="urn:microsoft.com/office/officeart/2005/8/layout/default"/>
    <dgm:cxn modelId="{EDBE9217-A7B8-064B-BBCC-F7CD602EB437}" type="presOf" srcId="{3EF2126A-E921-40D3-957E-1068F750AFFC}" destId="{622F86B8-FC79-7748-B236-7906180FDB4A}" srcOrd="0" destOrd="0" presId="urn:microsoft.com/office/officeart/2005/8/layout/default"/>
    <dgm:cxn modelId="{18DCC32D-42D6-4F08-A148-1BA16490582C}" srcId="{29FA6D0F-2C6E-4C9D-AFC1-3C7F4B36F08F}" destId="{426CD191-2D94-4039-9155-5F2E3407D347}" srcOrd="0" destOrd="0" parTransId="{441E1704-81D3-466E-9E3B-2ED7A1370145}" sibTransId="{9D4EA210-8C0D-4E20-8DD6-9F729278342B}"/>
    <dgm:cxn modelId="{5EA3122F-AEA7-4A34-950C-DBA0CB0D6604}" srcId="{29FA6D0F-2C6E-4C9D-AFC1-3C7F4B36F08F}" destId="{E2CF7145-37D7-441D-811D-1D8BA732CA53}" srcOrd="2" destOrd="0" parTransId="{ABD7CD00-FE9F-4071-9DFF-B2D0367C7AE7}" sibTransId="{29B5E6C2-F8D1-446D-9B20-5D608802027B}"/>
    <dgm:cxn modelId="{78CA3C3C-C72E-0848-A720-4664BC0FD3A7}" type="presOf" srcId="{E2CF7145-37D7-441D-811D-1D8BA732CA53}" destId="{DE7BFB95-D3C4-9F4D-B98C-6BA416AD555D}" srcOrd="0" destOrd="3" presId="urn:microsoft.com/office/officeart/2005/8/layout/default"/>
    <dgm:cxn modelId="{8DEC8456-22DD-7F4D-9829-5A0E3A4CD507}" type="presOf" srcId="{6983D305-528B-462D-9CD2-7FB96FB5D265}" destId="{DE7BFB95-D3C4-9F4D-B98C-6BA416AD555D}" srcOrd="0" destOrd="4" presId="urn:microsoft.com/office/officeart/2005/8/layout/default"/>
    <dgm:cxn modelId="{2F49B779-7117-4B45-927C-7AD87323C4C7}" srcId="{62959EFC-5C09-49AF-8A80-022C91D54D15}" destId="{3EF2126A-E921-40D3-957E-1068F750AFFC}" srcOrd="1" destOrd="0" parTransId="{E0075293-A276-4247-86D1-14F9927B6532}" sibTransId="{5DB2AFC7-9A29-4DA6-8FA3-4AD885E37D55}"/>
    <dgm:cxn modelId="{6AC7D7D6-2B53-6541-80B9-E37C53B093FA}" type="presOf" srcId="{6946EAC4-4DD6-4670-ACED-F0163F4D5EA4}" destId="{DE7BFB95-D3C4-9F4D-B98C-6BA416AD555D}" srcOrd="0" destOrd="2" presId="urn:microsoft.com/office/officeart/2005/8/layout/default"/>
    <dgm:cxn modelId="{2B1DA1ED-B6DF-4C7B-A177-CB13CEA8F85B}" srcId="{62959EFC-5C09-49AF-8A80-022C91D54D15}" destId="{29FA6D0F-2C6E-4C9D-AFC1-3C7F4B36F08F}" srcOrd="0" destOrd="0" parTransId="{F80D2F7F-0749-4F49-913A-359B708E63AE}" sibTransId="{F940A95B-33A9-4D3B-8CF0-794CD4C624E1}"/>
    <dgm:cxn modelId="{7D62CEF0-3F03-6F40-B27A-CE91CF2D0DFA}" type="presOf" srcId="{62959EFC-5C09-49AF-8A80-022C91D54D15}" destId="{90B1E920-4098-F54B-A1F3-E7353B15C003}" srcOrd="0" destOrd="0" presId="urn:microsoft.com/office/officeart/2005/8/layout/default"/>
    <dgm:cxn modelId="{9DEC7FF3-BB90-45DB-B8B2-37A2230CED59}" srcId="{29FA6D0F-2C6E-4C9D-AFC1-3C7F4B36F08F}" destId="{6946EAC4-4DD6-4670-ACED-F0163F4D5EA4}" srcOrd="1" destOrd="0" parTransId="{B124F2F2-F902-4A7C-A052-3B08E2B740E5}" sibTransId="{D3AFF98F-6581-400A-9ECF-9EB878A5F896}"/>
    <dgm:cxn modelId="{62CF8CF5-2FB4-E14F-A386-22BAD2890651}" type="presOf" srcId="{29FA6D0F-2C6E-4C9D-AFC1-3C7F4B36F08F}" destId="{DE7BFB95-D3C4-9F4D-B98C-6BA416AD555D}" srcOrd="0" destOrd="0" presId="urn:microsoft.com/office/officeart/2005/8/layout/default"/>
    <dgm:cxn modelId="{09EDD862-B0BA-2B43-84AA-7E6AB1C33391}" type="presParOf" srcId="{90B1E920-4098-F54B-A1F3-E7353B15C003}" destId="{DE7BFB95-D3C4-9F4D-B98C-6BA416AD555D}" srcOrd="0" destOrd="0" presId="urn:microsoft.com/office/officeart/2005/8/layout/default"/>
    <dgm:cxn modelId="{24DBA65C-291D-CC45-8493-38FFC19225BE}" type="presParOf" srcId="{90B1E920-4098-F54B-A1F3-E7353B15C003}" destId="{09796068-ED2C-494C-9BC4-A28391AED61D}" srcOrd="1" destOrd="0" presId="urn:microsoft.com/office/officeart/2005/8/layout/default"/>
    <dgm:cxn modelId="{2B9B2F21-0B8E-1749-BFE2-1A95FB1B4D69}" type="presParOf" srcId="{90B1E920-4098-F54B-A1F3-E7353B15C003}" destId="{622F86B8-FC79-7748-B236-7906180FDB4A}"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FDC306-2493-9A4F-B3D1-F354E39C5318}">
      <dsp:nvSpPr>
        <dsp:cNvPr id="0" name=""/>
        <dsp:cNvSpPr/>
      </dsp:nvSpPr>
      <dsp:spPr>
        <a:xfrm>
          <a:off x="0" y="510980"/>
          <a:ext cx="6513603" cy="88744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International criminal tribunals.</a:t>
          </a:r>
        </a:p>
      </dsp:txBody>
      <dsp:txXfrm>
        <a:off x="43321" y="554301"/>
        <a:ext cx="6426961" cy="800803"/>
      </dsp:txXfrm>
    </dsp:sp>
    <dsp:sp modelId="{7CFF6494-8CAB-CD4B-8028-8B951DA9986D}">
      <dsp:nvSpPr>
        <dsp:cNvPr id="0" name=""/>
        <dsp:cNvSpPr/>
      </dsp:nvSpPr>
      <dsp:spPr>
        <a:xfrm>
          <a:off x="0" y="1504985"/>
          <a:ext cx="6513603" cy="887445"/>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International Criminal Court.</a:t>
          </a:r>
        </a:p>
      </dsp:txBody>
      <dsp:txXfrm>
        <a:off x="43321" y="1548306"/>
        <a:ext cx="6426961" cy="800803"/>
      </dsp:txXfrm>
    </dsp:sp>
    <dsp:sp modelId="{81BA2DB1-80A1-564E-AF2E-1AA442D0B055}">
      <dsp:nvSpPr>
        <dsp:cNvPr id="0" name=""/>
        <dsp:cNvSpPr/>
      </dsp:nvSpPr>
      <dsp:spPr>
        <a:xfrm>
          <a:off x="0" y="2498990"/>
          <a:ext cx="6513603" cy="88744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Mixed courts.</a:t>
          </a:r>
        </a:p>
      </dsp:txBody>
      <dsp:txXfrm>
        <a:off x="43321" y="2542311"/>
        <a:ext cx="6426961" cy="800803"/>
      </dsp:txXfrm>
    </dsp:sp>
    <dsp:sp modelId="{36D25D99-7128-FA46-9018-FD6CF41359E6}">
      <dsp:nvSpPr>
        <dsp:cNvPr id="0" name=""/>
        <dsp:cNvSpPr/>
      </dsp:nvSpPr>
      <dsp:spPr>
        <a:xfrm>
          <a:off x="0" y="3492995"/>
          <a:ext cx="6513603" cy="887445"/>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Investigating mechanisms.</a:t>
          </a:r>
        </a:p>
      </dsp:txBody>
      <dsp:txXfrm>
        <a:off x="43321" y="3536316"/>
        <a:ext cx="6426961" cy="800803"/>
      </dsp:txXfrm>
    </dsp:sp>
    <dsp:sp modelId="{B0ED0606-4475-9340-981E-D0286892C2E4}">
      <dsp:nvSpPr>
        <dsp:cNvPr id="0" name=""/>
        <dsp:cNvSpPr/>
      </dsp:nvSpPr>
      <dsp:spPr>
        <a:xfrm>
          <a:off x="0" y="4487000"/>
          <a:ext cx="6513603" cy="88744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Transnational prosecutions.</a:t>
          </a:r>
        </a:p>
      </dsp:txBody>
      <dsp:txXfrm>
        <a:off x="43321" y="4530321"/>
        <a:ext cx="6426961" cy="800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7BFB95-D3C4-9F4D-B98C-6BA416AD555D}">
      <dsp:nvSpPr>
        <dsp:cNvPr id="0" name=""/>
        <dsp:cNvSpPr/>
      </dsp:nvSpPr>
      <dsp:spPr>
        <a:xfrm>
          <a:off x="943805" y="259552"/>
          <a:ext cx="4070924" cy="291637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Database contains information on every known criminal complaint (or case considered by public authorities on their own motion that:</a:t>
          </a:r>
        </a:p>
        <a:p>
          <a:pPr marL="171450" lvl="1" indent="-171450" algn="l" defTabSz="711200">
            <a:lnSpc>
              <a:spcPct val="90000"/>
            </a:lnSpc>
            <a:spcBef>
              <a:spcPct val="0"/>
            </a:spcBef>
            <a:spcAft>
              <a:spcPct val="15000"/>
            </a:spcAft>
            <a:buChar char="•"/>
          </a:pPr>
          <a:r>
            <a:rPr lang="en-US" sz="1600" kern="1200" dirty="0"/>
            <a:t>involved the alleged commission of crimes against humanity, genocide, torture, or war crimes;</a:t>
          </a:r>
        </a:p>
        <a:p>
          <a:pPr marL="171450" lvl="1" indent="-171450" algn="l" defTabSz="711200">
            <a:lnSpc>
              <a:spcPct val="90000"/>
            </a:lnSpc>
            <a:spcBef>
              <a:spcPct val="0"/>
            </a:spcBef>
            <a:spcAft>
              <a:spcPct val="15000"/>
            </a:spcAft>
            <a:buChar char="•"/>
          </a:pPr>
          <a:r>
            <a:rPr lang="en-US" sz="1600" kern="1200" dirty="0"/>
            <a:t>was filed between 1957 and 2020; and</a:t>
          </a:r>
        </a:p>
        <a:p>
          <a:pPr marL="171450" lvl="1" indent="-171450" algn="l" defTabSz="711200">
            <a:lnSpc>
              <a:spcPct val="90000"/>
            </a:lnSpc>
            <a:spcBef>
              <a:spcPct val="0"/>
            </a:spcBef>
            <a:spcAft>
              <a:spcPct val="15000"/>
            </a:spcAft>
            <a:buChar char="•"/>
          </a:pPr>
          <a:r>
            <a:rPr lang="en-US" sz="1600" kern="1200" dirty="0"/>
            <a:t>relies fully or partially on the principle of universal jurisdiction</a:t>
          </a:r>
        </a:p>
        <a:p>
          <a:pPr marL="171450" lvl="1" indent="-171450" algn="l" defTabSz="711200">
            <a:lnSpc>
              <a:spcPct val="90000"/>
            </a:lnSpc>
            <a:spcBef>
              <a:spcPct val="0"/>
            </a:spcBef>
            <a:spcAft>
              <a:spcPct val="15000"/>
            </a:spcAft>
            <a:buChar char="•"/>
          </a:pPr>
          <a:r>
            <a:rPr lang="en-US" sz="1600" kern="1200" dirty="0"/>
            <a:t>Database has information about initiation, investigation, formal proceedings, arrests attempted, arrests made, and trials</a:t>
          </a:r>
        </a:p>
      </dsp:txBody>
      <dsp:txXfrm>
        <a:off x="943805" y="259552"/>
        <a:ext cx="4070924" cy="2916374"/>
      </dsp:txXfrm>
    </dsp:sp>
    <dsp:sp modelId="{622F86B8-FC79-7748-B236-7906180FDB4A}">
      <dsp:nvSpPr>
        <dsp:cNvPr id="0" name=""/>
        <dsp:cNvSpPr/>
      </dsp:nvSpPr>
      <dsp:spPr>
        <a:xfrm>
          <a:off x="1508148" y="3211242"/>
          <a:ext cx="2946422" cy="176785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The database currently contains 2167 cases.</a:t>
          </a:r>
        </a:p>
      </dsp:txBody>
      <dsp:txXfrm>
        <a:off x="1508148" y="3211242"/>
        <a:ext cx="2946422" cy="176785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0BF897-3FE1-8D4A-B9F4-B8FAEBAAE7D6}" type="datetimeFigureOut">
              <a:rPr lang="en-US" smtClean="0"/>
              <a:t>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9E4F00-0E7A-DB43-8878-85CD9C69F0FB}" type="slidenum">
              <a:rPr lang="en-US" smtClean="0"/>
              <a:t>‹#›</a:t>
            </a:fld>
            <a:endParaRPr lang="en-US"/>
          </a:p>
        </p:txBody>
      </p:sp>
    </p:spTree>
    <p:extLst>
      <p:ext uri="{BB962C8B-B14F-4D97-AF65-F5344CB8AC3E}">
        <p14:creationId xmlns:p14="http://schemas.microsoft.com/office/powerpoint/2010/main" val="1319128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28E7E-AB40-574A-83CF-37A661DE44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F8B4CF-42D5-3848-85B0-52E14DB74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F34432-79F5-C846-8488-81FF92B4930B}"/>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5" name="Footer Placeholder 4">
            <a:extLst>
              <a:ext uri="{FF2B5EF4-FFF2-40B4-BE49-F238E27FC236}">
                <a16:creationId xmlns:a16="http://schemas.microsoft.com/office/drawing/2014/main" id="{B2014563-F803-DD4C-8AA6-BB467C358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7269A0-4465-8F4F-9ECD-809F0EF4CE0D}"/>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316497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24EAB-ED7E-4742-BB6F-3A43968091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60CE3E-60D5-F640-B048-6379CEFEF9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3CA960-B5AF-7A4A-BC56-352BCB464527}"/>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5" name="Footer Placeholder 4">
            <a:extLst>
              <a:ext uri="{FF2B5EF4-FFF2-40B4-BE49-F238E27FC236}">
                <a16:creationId xmlns:a16="http://schemas.microsoft.com/office/drawing/2014/main" id="{1C2722E7-9D74-1546-AED9-81142CD844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EFA4BE-DBDB-D947-9B85-08821999ACBA}"/>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3878361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0DBA05-4509-B04F-A848-297BC1645B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E7AB3E-15B9-F046-8707-FDD164028B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3CD88-AD47-C247-BCE1-EF2BC416D500}"/>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5" name="Footer Placeholder 4">
            <a:extLst>
              <a:ext uri="{FF2B5EF4-FFF2-40B4-BE49-F238E27FC236}">
                <a16:creationId xmlns:a16="http://schemas.microsoft.com/office/drawing/2014/main" id="{5773F053-BC03-D748-9D2D-49BEB5FC35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D9103-4E82-394C-9EEA-AE5FB627601E}"/>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26575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BA6BC-E901-4D4B-B87E-A99E8DC5B5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647EDA-6764-AE4E-9084-0659C91358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48ADE-EBAD-B74D-B404-163F617DB051}"/>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5" name="Footer Placeholder 4">
            <a:extLst>
              <a:ext uri="{FF2B5EF4-FFF2-40B4-BE49-F238E27FC236}">
                <a16:creationId xmlns:a16="http://schemas.microsoft.com/office/drawing/2014/main" id="{FFD452B1-B306-B94A-9FFB-FD8F7C0300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D05EFB-E539-B746-A00A-9C27268F1B4A}"/>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5215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C3095-5EA7-7245-9F8A-D567D866C9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60F5C4-62AD-1143-8CE3-4577599870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870AC2-E171-8649-AD90-4467C8D3E3F1}"/>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5" name="Footer Placeholder 4">
            <a:extLst>
              <a:ext uri="{FF2B5EF4-FFF2-40B4-BE49-F238E27FC236}">
                <a16:creationId xmlns:a16="http://schemas.microsoft.com/office/drawing/2014/main" id="{B5189AF2-BAE8-DF4E-9238-CE1CB74446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8581E8-60AF-6D42-BB91-E074183D39EC}"/>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135172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532D-408C-9F40-AF08-C501EE5F8E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177979-9EAB-E240-A88A-71321DE2F0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A68C36-DAED-CB4B-A426-4D270C4140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636BFD-08A4-6645-A27D-BA9A4D78251A}"/>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6" name="Footer Placeholder 5">
            <a:extLst>
              <a:ext uri="{FF2B5EF4-FFF2-40B4-BE49-F238E27FC236}">
                <a16:creationId xmlns:a16="http://schemas.microsoft.com/office/drawing/2014/main" id="{02DE240B-ECBF-0F47-8D56-BC4904B7D7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0526B7-A9DC-FE40-9A32-E20DF3C1C4AF}"/>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99142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6EE69-E631-6242-9E36-57AE870D0FF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6FFECA-041B-E347-A3E8-3367F13F3A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B3802B-9A30-C14B-AE92-C152FC9F53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19CBC3-C657-554B-9F80-E6A986EF03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CFA4AE-D37A-8448-A587-7ACDD22FFA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B1238A-5B2C-DC48-AA3D-4B4AF8278D5C}"/>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8" name="Footer Placeholder 7">
            <a:extLst>
              <a:ext uri="{FF2B5EF4-FFF2-40B4-BE49-F238E27FC236}">
                <a16:creationId xmlns:a16="http://schemas.microsoft.com/office/drawing/2014/main" id="{D64DABE7-3D5D-9049-BFC6-9A180B9D28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0335F6-B0A0-554C-AF77-80B34A94BA4D}"/>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1959039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285FD-0623-1742-B3D2-BA0B4D479C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6AB4C7-E93E-2544-86D6-065439BFCA9C}"/>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4" name="Footer Placeholder 3">
            <a:extLst>
              <a:ext uri="{FF2B5EF4-FFF2-40B4-BE49-F238E27FC236}">
                <a16:creationId xmlns:a16="http://schemas.microsoft.com/office/drawing/2014/main" id="{03E0B004-9010-4944-8B10-3917833762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41ACED-A6A5-A848-A04F-04751BE992DC}"/>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191000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72BD05-F820-1A45-ADB1-6157C20A19A3}"/>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3" name="Footer Placeholder 2">
            <a:extLst>
              <a:ext uri="{FF2B5EF4-FFF2-40B4-BE49-F238E27FC236}">
                <a16:creationId xmlns:a16="http://schemas.microsoft.com/office/drawing/2014/main" id="{30A92844-EF26-3A4A-937A-FB1F336809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5843DB-D748-FE49-A56A-87A8B201E1F0}"/>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1054140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383F0-BA09-664A-A925-6B7DEB9DE2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DE68AE-095C-DF43-A937-B169CEE9BD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9A15DB-0DBF-C54A-9F48-C45EB768C1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D3C5B8-B1F4-704C-A3E5-3A731402D57F}"/>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6" name="Footer Placeholder 5">
            <a:extLst>
              <a:ext uri="{FF2B5EF4-FFF2-40B4-BE49-F238E27FC236}">
                <a16:creationId xmlns:a16="http://schemas.microsoft.com/office/drawing/2014/main" id="{EBCEEA1E-CB03-8845-8662-4FF75CD510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93E8C0-5157-0741-9554-4F2375F7A85B}"/>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78756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3873-80B6-5D41-8F07-C616D36E44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EF9F7B-7C7A-B348-9108-0EEE704AD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9ABFBC-B496-7A48-A51E-08AF01041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C2F739-F11D-5542-A22F-8BD06D27BA06}"/>
              </a:ext>
            </a:extLst>
          </p:cNvPr>
          <p:cNvSpPr>
            <a:spLocks noGrp="1"/>
          </p:cNvSpPr>
          <p:nvPr>
            <p:ph type="dt" sz="half" idx="10"/>
          </p:nvPr>
        </p:nvSpPr>
        <p:spPr/>
        <p:txBody>
          <a:bodyPr/>
          <a:lstStyle/>
          <a:p>
            <a:fld id="{05A6F0B5-44CA-8741-9A48-AAAD5A0F50E9}" type="datetimeFigureOut">
              <a:rPr lang="en-US" smtClean="0"/>
              <a:t>1/25/2023</a:t>
            </a:fld>
            <a:endParaRPr lang="en-US"/>
          </a:p>
        </p:txBody>
      </p:sp>
      <p:sp>
        <p:nvSpPr>
          <p:cNvPr id="6" name="Footer Placeholder 5">
            <a:extLst>
              <a:ext uri="{FF2B5EF4-FFF2-40B4-BE49-F238E27FC236}">
                <a16:creationId xmlns:a16="http://schemas.microsoft.com/office/drawing/2014/main" id="{22F8A59B-943F-6941-98A0-06ADA15EB6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0E35BF-3420-C54E-B8FD-1861617B7FC7}"/>
              </a:ext>
            </a:extLst>
          </p:cNvPr>
          <p:cNvSpPr>
            <a:spLocks noGrp="1"/>
          </p:cNvSpPr>
          <p:nvPr>
            <p:ph type="sldNum" sz="quarter" idx="12"/>
          </p:nvPr>
        </p:nvSpPr>
        <p:spPr/>
        <p:txBody>
          <a:bodyPr/>
          <a:lstStyle/>
          <a:p>
            <a:fld id="{385EF299-CEFE-9A4C-B06B-4C4D81371AB3}" type="slidenum">
              <a:rPr lang="en-US" smtClean="0"/>
              <a:t>‹#›</a:t>
            </a:fld>
            <a:endParaRPr lang="en-US"/>
          </a:p>
        </p:txBody>
      </p:sp>
    </p:spTree>
    <p:extLst>
      <p:ext uri="{BB962C8B-B14F-4D97-AF65-F5344CB8AC3E}">
        <p14:creationId xmlns:p14="http://schemas.microsoft.com/office/powerpoint/2010/main" val="383259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9F4CCB-7788-4C48-8BDC-5E9C64DB6A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04210F9-D488-4C43-8FFC-5710905508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FE2290-66C7-9E4A-84D0-EA0C99F0D2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A6F0B5-44CA-8741-9A48-AAAD5A0F50E9}" type="datetimeFigureOut">
              <a:rPr lang="en-US" smtClean="0"/>
              <a:t>1/25/2023</a:t>
            </a:fld>
            <a:endParaRPr lang="en-US"/>
          </a:p>
        </p:txBody>
      </p:sp>
      <p:sp>
        <p:nvSpPr>
          <p:cNvPr id="5" name="Footer Placeholder 4">
            <a:extLst>
              <a:ext uri="{FF2B5EF4-FFF2-40B4-BE49-F238E27FC236}">
                <a16:creationId xmlns:a16="http://schemas.microsoft.com/office/drawing/2014/main" id="{016360D6-1BA4-B448-8A27-7D3532CE6A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66F144-2795-8544-9576-26DE5E3A81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EF299-CEFE-9A4C-B06B-4C4D81371AB3}" type="slidenum">
              <a:rPr lang="en-US" smtClean="0"/>
              <a:t>‹#›</a:t>
            </a:fld>
            <a:endParaRPr lang="en-US"/>
          </a:p>
        </p:txBody>
      </p:sp>
    </p:spTree>
    <p:extLst>
      <p:ext uri="{BB962C8B-B14F-4D97-AF65-F5344CB8AC3E}">
        <p14:creationId xmlns:p14="http://schemas.microsoft.com/office/powerpoint/2010/main" val="7914392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tatue on top of building">
            <a:extLst>
              <a:ext uri="{FF2B5EF4-FFF2-40B4-BE49-F238E27FC236}">
                <a16:creationId xmlns:a16="http://schemas.microsoft.com/office/drawing/2014/main" id="{96DD5144-1178-4A70-82C4-97F042571D1F}"/>
              </a:ext>
            </a:extLst>
          </p:cNvPr>
          <p:cNvPicPr>
            <a:picLocks noChangeAspect="1"/>
          </p:cNvPicPr>
          <p:nvPr/>
        </p:nvPicPr>
        <p:blipFill rotWithShape="1">
          <a:blip r:embed="rId2"/>
          <a:srcRect l="3648" r="11979"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56203D-3E7B-794C-8943-9F78A92E51EB}"/>
              </a:ext>
            </a:extLst>
          </p:cNvPr>
          <p:cNvSpPr>
            <a:spLocks noGrp="1"/>
          </p:cNvSpPr>
          <p:nvPr>
            <p:ph type="ctrTitle"/>
          </p:nvPr>
        </p:nvSpPr>
        <p:spPr>
          <a:xfrm>
            <a:off x="477980" y="517089"/>
            <a:ext cx="4435663" cy="3809407"/>
          </a:xfrm>
        </p:spPr>
        <p:txBody>
          <a:bodyPr anchor="b">
            <a:normAutofit fontScale="90000"/>
          </a:bodyPr>
          <a:lstStyle/>
          <a:p>
            <a:pPr algn="l"/>
            <a:r>
              <a:rPr lang="en-US" sz="4400" dirty="0"/>
              <a:t>Presentation on Universal Jurisdiction for Constitutional Court of the Republic of Indonesia</a:t>
            </a:r>
          </a:p>
        </p:txBody>
      </p:sp>
      <p:sp>
        <p:nvSpPr>
          <p:cNvPr id="3" name="Subtitle 2">
            <a:extLst>
              <a:ext uri="{FF2B5EF4-FFF2-40B4-BE49-F238E27FC236}">
                <a16:creationId xmlns:a16="http://schemas.microsoft.com/office/drawing/2014/main" id="{99EF7BAA-5A97-A14D-8092-2A1F11ABFB25}"/>
              </a:ext>
            </a:extLst>
          </p:cNvPr>
          <p:cNvSpPr>
            <a:spLocks noGrp="1"/>
          </p:cNvSpPr>
          <p:nvPr>
            <p:ph type="subTitle" idx="1"/>
          </p:nvPr>
        </p:nvSpPr>
        <p:spPr>
          <a:xfrm>
            <a:off x="477980" y="4872922"/>
            <a:ext cx="4023359" cy="1208141"/>
          </a:xfrm>
        </p:spPr>
        <p:txBody>
          <a:bodyPr>
            <a:normAutofit fontScale="92500" lnSpcReduction="20000"/>
          </a:bodyPr>
          <a:lstStyle/>
          <a:p>
            <a:pPr algn="l"/>
            <a:r>
              <a:rPr lang="en-US" sz="2000" dirty="0"/>
              <a:t>By Professor </a:t>
            </a:r>
            <a:r>
              <a:rPr lang="en-US" sz="2000" dirty="0" err="1"/>
              <a:t>Máximo</a:t>
            </a:r>
            <a:r>
              <a:rPr lang="en-US" sz="2000" dirty="0"/>
              <a:t> Langer</a:t>
            </a:r>
          </a:p>
          <a:p>
            <a:pPr algn="l"/>
            <a:r>
              <a:rPr lang="en-US" sz="2000" dirty="0"/>
              <a:t>David G. Price and Dallas P. Price Professor of Law</a:t>
            </a:r>
          </a:p>
          <a:p>
            <a:pPr algn="l"/>
            <a:r>
              <a:rPr lang="en-US" sz="2000" dirty="0"/>
              <a:t> UCLA School of Law</a:t>
            </a:r>
          </a:p>
          <a:p>
            <a:pPr algn="l"/>
            <a:endParaRPr lang="en-US" sz="2000"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663146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E9D48E-6E1C-8E69-0D1D-94DE03FBFEA0}"/>
              </a:ext>
            </a:extLst>
          </p:cNvPr>
          <p:cNvSpPr>
            <a:spLocks noGrp="1"/>
          </p:cNvSpPr>
          <p:nvPr>
            <p:ph type="ctrTitle"/>
          </p:nvPr>
        </p:nvSpPr>
        <p:spPr>
          <a:xfrm>
            <a:off x="1386865" y="713065"/>
            <a:ext cx="6596245" cy="4429386"/>
          </a:xfrm>
        </p:spPr>
        <p:txBody>
          <a:bodyPr>
            <a:normAutofit fontScale="90000"/>
          </a:bodyPr>
          <a:lstStyle/>
          <a:p>
            <a:pPr algn="l"/>
            <a:r>
              <a:rPr lang="en-US" sz="3200" dirty="0">
                <a:solidFill>
                  <a:srgbClr val="FFFFFF"/>
                </a:solidFill>
              </a:rPr>
              <a:t>Second Argument</a:t>
            </a:r>
            <a:br>
              <a:rPr lang="en-US" sz="3200" dirty="0">
                <a:solidFill>
                  <a:srgbClr val="FFFFFF"/>
                </a:solidFill>
              </a:rPr>
            </a:br>
            <a:br>
              <a:rPr lang="en-US" sz="3200" dirty="0">
                <a:solidFill>
                  <a:srgbClr val="FFFFFF"/>
                </a:solidFill>
              </a:rPr>
            </a:br>
            <a:r>
              <a:rPr lang="en-US" sz="3200" dirty="0">
                <a:solidFill>
                  <a:schemeClr val="bg1"/>
                </a:solidFill>
              </a:rPr>
              <a:t>If universal jurisdiction brought substantial disruption to international relations, the number of universal jurisdiction cases over crimes against humanity, genocide, torture, and war crimes would have diminished over time. </a:t>
            </a:r>
            <a:br>
              <a:rPr lang="en-US" sz="3200" dirty="0">
                <a:solidFill>
                  <a:schemeClr val="bg1"/>
                </a:solidFill>
              </a:rPr>
            </a:br>
            <a:br>
              <a:rPr lang="en-US" sz="3200" dirty="0">
                <a:solidFill>
                  <a:schemeClr val="bg1"/>
                </a:solidFill>
              </a:rPr>
            </a:br>
            <a:r>
              <a:rPr lang="en-US" sz="3200" dirty="0">
                <a:solidFill>
                  <a:schemeClr val="bg1"/>
                </a:solidFill>
              </a:rPr>
              <a:t>But instead, they have increased in the last twenty years and over time.</a:t>
            </a:r>
            <a:br>
              <a:rPr lang="en-US" sz="2000" dirty="0"/>
            </a:br>
            <a:br>
              <a:rPr lang="en-US" sz="2300" dirty="0">
                <a:solidFill>
                  <a:srgbClr val="FFFFFF"/>
                </a:solidFill>
              </a:rPr>
            </a:br>
            <a:endParaRPr lang="en-US" sz="2300" dirty="0">
              <a:solidFill>
                <a:srgbClr val="FFFFFF"/>
              </a:solidFill>
            </a:endParaRP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DF22FE8-F85F-0C8C-7D54-004B2D644BFE}"/>
              </a:ext>
            </a:extLst>
          </p:cNvPr>
          <p:cNvSpPr>
            <a:spLocks noGrp="1"/>
          </p:cNvSpPr>
          <p:nvPr>
            <p:ph type="subTitle" idx="1"/>
          </p:nvPr>
        </p:nvSpPr>
        <p:spPr>
          <a:xfrm>
            <a:off x="1931874" y="4797188"/>
            <a:ext cx="6051236" cy="1241828"/>
          </a:xfrm>
        </p:spPr>
        <p:txBody>
          <a:bodyPr>
            <a:normAutofit/>
          </a:bodyPr>
          <a:lstStyle/>
          <a:p>
            <a:pPr algn="r"/>
            <a:endParaRPr lang="en-US">
              <a:solidFill>
                <a:srgbClr val="FFFFFF"/>
              </a:solidFill>
            </a:endParaRP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5079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16298-3CC4-804F-9585-60EA42FA07B2}"/>
              </a:ext>
            </a:extLst>
          </p:cNvPr>
          <p:cNvSpPr>
            <a:spLocks noGrp="1"/>
          </p:cNvSpPr>
          <p:nvPr>
            <p:ph type="title"/>
          </p:nvPr>
        </p:nvSpPr>
        <p:spPr/>
        <p:txBody>
          <a:bodyPr>
            <a:normAutofit fontScale="90000"/>
          </a:bodyPr>
          <a:lstStyle/>
          <a:p>
            <a:r>
              <a:rPr lang="en-US" dirty="0"/>
              <a:t>Figure 1: Universal Jurisdiction Cases Over Time</a:t>
            </a:r>
            <a:br>
              <a:rPr lang="en-US" dirty="0"/>
            </a:br>
            <a:r>
              <a:rPr lang="en-US" sz="2400" dirty="0"/>
              <a:t>Source: Langer’s Universal Jurisdiction Database</a:t>
            </a:r>
            <a:br>
              <a:rPr lang="en-US" dirty="0"/>
            </a:br>
            <a:endParaRPr lang="en-US" dirty="0"/>
          </a:p>
        </p:txBody>
      </p:sp>
      <p:sp>
        <p:nvSpPr>
          <p:cNvPr id="3" name="Content Placeholder 2">
            <a:extLst>
              <a:ext uri="{FF2B5EF4-FFF2-40B4-BE49-F238E27FC236}">
                <a16:creationId xmlns:a16="http://schemas.microsoft.com/office/drawing/2014/main" id="{80DA727D-0512-D444-B2DF-CD1434691BCF}"/>
              </a:ext>
            </a:extLst>
          </p:cNvPr>
          <p:cNvSpPr>
            <a:spLocks noGrp="1"/>
          </p:cNvSpPr>
          <p:nvPr>
            <p:ph idx="1"/>
          </p:nvPr>
        </p:nvSpPr>
        <p:spPr/>
        <p:txBody>
          <a:bodyPr/>
          <a:lstStyle/>
          <a:p>
            <a:endParaRPr lang="en-US" dirty="0"/>
          </a:p>
        </p:txBody>
      </p:sp>
      <p:grpSp>
        <p:nvGrpSpPr>
          <p:cNvPr id="4" name="Group 3">
            <a:extLst>
              <a:ext uri="{FF2B5EF4-FFF2-40B4-BE49-F238E27FC236}">
                <a16:creationId xmlns:a16="http://schemas.microsoft.com/office/drawing/2014/main" id="{8D2AA647-E758-8847-B8AB-FD05BFB457E0}"/>
              </a:ext>
            </a:extLst>
          </p:cNvPr>
          <p:cNvGrpSpPr>
            <a:grpSpLocks noChangeAspect="1"/>
          </p:cNvGrpSpPr>
          <p:nvPr/>
        </p:nvGrpSpPr>
        <p:grpSpPr bwMode="auto">
          <a:xfrm>
            <a:off x="753532" y="1359017"/>
            <a:ext cx="10600268" cy="4860125"/>
            <a:chOff x="3723" y="-1384"/>
            <a:chExt cx="5091" cy="5163"/>
          </a:xfrm>
        </p:grpSpPr>
        <p:sp>
          <p:nvSpPr>
            <p:cNvPr id="5" name="Rectangle 4">
              <a:extLst>
                <a:ext uri="{FF2B5EF4-FFF2-40B4-BE49-F238E27FC236}">
                  <a16:creationId xmlns:a16="http://schemas.microsoft.com/office/drawing/2014/main" id="{3D650C5D-2F6B-EF47-B155-D011B00310AC}"/>
                </a:ext>
              </a:extLst>
            </p:cNvPr>
            <p:cNvSpPr>
              <a:spLocks noChangeAspect="1" noEditPoints="1" noChangeArrowheads="1" noChangeShapeType="1" noTextEdit="1"/>
            </p:cNvSpPr>
            <p:nvPr/>
          </p:nvSpPr>
          <p:spPr bwMode="auto">
            <a:xfrm>
              <a:off x="3753" y="-1384"/>
              <a:ext cx="5061" cy="5133"/>
            </a:xfrm>
            <a:prstGeom prst="rect">
              <a:avLst/>
            </a:prstGeom>
            <a:solidFill>
              <a:srgbClr val="EBEBEB"/>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6" name="AutoShape 235">
              <a:extLst>
                <a:ext uri="{FF2B5EF4-FFF2-40B4-BE49-F238E27FC236}">
                  <a16:creationId xmlns:a16="http://schemas.microsoft.com/office/drawing/2014/main" id="{EE975D1A-B306-5944-8BE7-41FBBC0B1A56}"/>
                </a:ext>
              </a:extLst>
            </p:cNvPr>
            <p:cNvSpPr>
              <a:spLocks noChangeAspect="1" noEditPoints="1" noChangeArrowheads="1" noChangeShapeType="1" noTextEdit="1"/>
            </p:cNvSpPr>
            <p:nvPr/>
          </p:nvSpPr>
          <p:spPr bwMode="auto">
            <a:xfrm>
              <a:off x="3753" y="-1384"/>
              <a:ext cx="5061" cy="5133"/>
            </a:xfrm>
            <a:custGeom>
              <a:avLst/>
              <a:gdLst>
                <a:gd name="T0" fmla="+- 0 3754 3754"/>
                <a:gd name="T1" fmla="*/ T0 w 5061"/>
                <a:gd name="T2" fmla="+- 0 2652 -1384"/>
                <a:gd name="T3" fmla="*/ 2652 h 5133"/>
                <a:gd name="T4" fmla="+- 0 8814 3754"/>
                <a:gd name="T5" fmla="*/ T4 w 5061"/>
                <a:gd name="T6" fmla="+- 0 2652 -1384"/>
                <a:gd name="T7" fmla="*/ 2652 h 5133"/>
                <a:gd name="T8" fmla="+- 0 3754 3754"/>
                <a:gd name="T9" fmla="*/ T8 w 5061"/>
                <a:gd name="T10" fmla="+- 0 924 -1384"/>
                <a:gd name="T11" fmla="*/ 924 h 5133"/>
                <a:gd name="T12" fmla="+- 0 8814 3754"/>
                <a:gd name="T13" fmla="*/ T12 w 5061"/>
                <a:gd name="T14" fmla="+- 0 924 -1384"/>
                <a:gd name="T15" fmla="*/ 924 h 5133"/>
                <a:gd name="T16" fmla="+- 0 3754 3754"/>
                <a:gd name="T17" fmla="*/ T16 w 5061"/>
                <a:gd name="T18" fmla="+- 0 -805 -1384"/>
                <a:gd name="T19" fmla="*/ -805 h 5133"/>
                <a:gd name="T20" fmla="+- 0 8814 3754"/>
                <a:gd name="T21" fmla="*/ T20 w 5061"/>
                <a:gd name="T22" fmla="+- 0 -805 -1384"/>
                <a:gd name="T23" fmla="*/ -805 h 5133"/>
                <a:gd name="T24" fmla="+- 0 4968 3754"/>
                <a:gd name="T25" fmla="*/ T24 w 5061"/>
                <a:gd name="T26" fmla="+- 0 3749 -1384"/>
                <a:gd name="T27" fmla="*/ 3749 h 5133"/>
                <a:gd name="T28" fmla="+- 0 4968 3754"/>
                <a:gd name="T29" fmla="*/ T28 w 5061"/>
                <a:gd name="T30" fmla="+- 0 -1384 -1384"/>
                <a:gd name="T31" fmla="*/ -1384 h 5133"/>
                <a:gd name="T32" fmla="+- 0 6430 3754"/>
                <a:gd name="T33" fmla="*/ T32 w 5061"/>
                <a:gd name="T34" fmla="+- 0 3749 -1384"/>
                <a:gd name="T35" fmla="*/ 3749 h 5133"/>
                <a:gd name="T36" fmla="+- 0 6430 3754"/>
                <a:gd name="T37" fmla="*/ T36 w 5061"/>
                <a:gd name="T38" fmla="+- 0 -1384 -1384"/>
                <a:gd name="T39" fmla="*/ -1384 h 5133"/>
                <a:gd name="T40" fmla="+- 0 7893 3754"/>
                <a:gd name="T41" fmla="*/ T40 w 5061"/>
                <a:gd name="T42" fmla="+- 0 3749 -1384"/>
                <a:gd name="T43" fmla="*/ 3749 h 5133"/>
                <a:gd name="T44" fmla="+- 0 7893 3754"/>
                <a:gd name="T45" fmla="*/ T44 w 5061"/>
                <a:gd name="T46" fmla="+- 0 -1384 -1384"/>
                <a:gd name="T47" fmla="*/ -1384 h 51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5061" h="5133">
                  <a:moveTo>
                    <a:pt x="0" y="4036"/>
                  </a:moveTo>
                  <a:lnTo>
                    <a:pt x="5060" y="4036"/>
                  </a:lnTo>
                  <a:moveTo>
                    <a:pt x="0" y="2308"/>
                  </a:moveTo>
                  <a:lnTo>
                    <a:pt x="5060" y="2308"/>
                  </a:lnTo>
                  <a:moveTo>
                    <a:pt x="0" y="579"/>
                  </a:moveTo>
                  <a:lnTo>
                    <a:pt x="5060" y="579"/>
                  </a:lnTo>
                  <a:moveTo>
                    <a:pt x="1214" y="5133"/>
                  </a:moveTo>
                  <a:lnTo>
                    <a:pt x="1214" y="0"/>
                  </a:lnTo>
                  <a:moveTo>
                    <a:pt x="2676" y="5133"/>
                  </a:moveTo>
                  <a:lnTo>
                    <a:pt x="2676" y="0"/>
                  </a:lnTo>
                  <a:moveTo>
                    <a:pt x="4139" y="5133"/>
                  </a:moveTo>
                  <a:lnTo>
                    <a:pt x="4139" y="0"/>
                  </a:lnTo>
                </a:path>
              </a:pathLst>
            </a:custGeom>
            <a:noFill/>
            <a:ln w="370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7" name="AutoShape 234">
              <a:extLst>
                <a:ext uri="{FF2B5EF4-FFF2-40B4-BE49-F238E27FC236}">
                  <a16:creationId xmlns:a16="http://schemas.microsoft.com/office/drawing/2014/main" id="{BB199F21-8811-2E43-8E3A-FF0F01E1F38F}"/>
                </a:ext>
              </a:extLst>
            </p:cNvPr>
            <p:cNvSpPr>
              <a:spLocks noChangeAspect="1" noEditPoints="1" noChangeArrowheads="1" noChangeShapeType="1" noTextEdit="1"/>
            </p:cNvSpPr>
            <p:nvPr/>
          </p:nvSpPr>
          <p:spPr bwMode="auto">
            <a:xfrm>
              <a:off x="3753" y="-1384"/>
              <a:ext cx="5061" cy="5133"/>
            </a:xfrm>
            <a:custGeom>
              <a:avLst/>
              <a:gdLst>
                <a:gd name="T0" fmla="+- 0 3754 3754"/>
                <a:gd name="T1" fmla="*/ T0 w 5061"/>
                <a:gd name="T2" fmla="+- 0 3516 -1384"/>
                <a:gd name="T3" fmla="*/ 3516 h 5133"/>
                <a:gd name="T4" fmla="+- 0 8814 3754"/>
                <a:gd name="T5" fmla="*/ T4 w 5061"/>
                <a:gd name="T6" fmla="+- 0 3516 -1384"/>
                <a:gd name="T7" fmla="*/ 3516 h 5133"/>
                <a:gd name="T8" fmla="+- 0 3754 3754"/>
                <a:gd name="T9" fmla="*/ T8 w 5061"/>
                <a:gd name="T10" fmla="+- 0 1788 -1384"/>
                <a:gd name="T11" fmla="*/ 1788 h 5133"/>
                <a:gd name="T12" fmla="+- 0 8814 3754"/>
                <a:gd name="T13" fmla="*/ T12 w 5061"/>
                <a:gd name="T14" fmla="+- 0 1788 -1384"/>
                <a:gd name="T15" fmla="*/ 1788 h 5133"/>
                <a:gd name="T16" fmla="+- 0 3754 3754"/>
                <a:gd name="T17" fmla="*/ T16 w 5061"/>
                <a:gd name="T18" fmla="+- 0 59 -1384"/>
                <a:gd name="T19" fmla="*/ 59 h 5133"/>
                <a:gd name="T20" fmla="+- 0 8814 3754"/>
                <a:gd name="T21" fmla="*/ T20 w 5061"/>
                <a:gd name="T22" fmla="+- 0 59 -1384"/>
                <a:gd name="T23" fmla="*/ 59 h 5133"/>
                <a:gd name="T24" fmla="+- 0 4236 3754"/>
                <a:gd name="T25" fmla="*/ T24 w 5061"/>
                <a:gd name="T26" fmla="+- 0 3749 -1384"/>
                <a:gd name="T27" fmla="*/ 3749 h 5133"/>
                <a:gd name="T28" fmla="+- 0 4236 3754"/>
                <a:gd name="T29" fmla="*/ T28 w 5061"/>
                <a:gd name="T30" fmla="+- 0 -1384 -1384"/>
                <a:gd name="T31" fmla="*/ -1384 h 5133"/>
                <a:gd name="T32" fmla="+- 0 5699 3754"/>
                <a:gd name="T33" fmla="*/ T32 w 5061"/>
                <a:gd name="T34" fmla="+- 0 3749 -1384"/>
                <a:gd name="T35" fmla="*/ 3749 h 5133"/>
                <a:gd name="T36" fmla="+- 0 5699 3754"/>
                <a:gd name="T37" fmla="*/ T36 w 5061"/>
                <a:gd name="T38" fmla="+- 0 -1384 -1384"/>
                <a:gd name="T39" fmla="*/ -1384 h 5133"/>
                <a:gd name="T40" fmla="+- 0 7162 3754"/>
                <a:gd name="T41" fmla="*/ T40 w 5061"/>
                <a:gd name="T42" fmla="+- 0 3749 -1384"/>
                <a:gd name="T43" fmla="*/ 3749 h 5133"/>
                <a:gd name="T44" fmla="+- 0 7162 3754"/>
                <a:gd name="T45" fmla="*/ T44 w 5061"/>
                <a:gd name="T46" fmla="+- 0 -1384 -1384"/>
                <a:gd name="T47" fmla="*/ -1384 h 5133"/>
                <a:gd name="T48" fmla="+- 0 8624 3754"/>
                <a:gd name="T49" fmla="*/ T48 w 5061"/>
                <a:gd name="T50" fmla="+- 0 3749 -1384"/>
                <a:gd name="T51" fmla="*/ 3749 h 5133"/>
                <a:gd name="T52" fmla="+- 0 8624 3754"/>
                <a:gd name="T53" fmla="*/ T52 w 5061"/>
                <a:gd name="T54" fmla="+- 0 -1384 -1384"/>
                <a:gd name="T55" fmla="*/ -1384 h 513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5061" h="5133">
                  <a:moveTo>
                    <a:pt x="0" y="4900"/>
                  </a:moveTo>
                  <a:lnTo>
                    <a:pt x="5060" y="4900"/>
                  </a:lnTo>
                  <a:moveTo>
                    <a:pt x="0" y="3172"/>
                  </a:moveTo>
                  <a:lnTo>
                    <a:pt x="5060" y="3172"/>
                  </a:lnTo>
                  <a:moveTo>
                    <a:pt x="0" y="1443"/>
                  </a:moveTo>
                  <a:lnTo>
                    <a:pt x="5060" y="1443"/>
                  </a:lnTo>
                  <a:moveTo>
                    <a:pt x="482" y="5133"/>
                  </a:moveTo>
                  <a:lnTo>
                    <a:pt x="482" y="0"/>
                  </a:lnTo>
                  <a:moveTo>
                    <a:pt x="1945" y="5133"/>
                  </a:moveTo>
                  <a:lnTo>
                    <a:pt x="1945" y="0"/>
                  </a:lnTo>
                  <a:moveTo>
                    <a:pt x="3408" y="5133"/>
                  </a:moveTo>
                  <a:lnTo>
                    <a:pt x="3408" y="0"/>
                  </a:lnTo>
                  <a:moveTo>
                    <a:pt x="4870" y="5133"/>
                  </a:moveTo>
                  <a:lnTo>
                    <a:pt x="4870" y="0"/>
                  </a:lnTo>
                </a:path>
              </a:pathLst>
            </a:custGeom>
            <a:noFill/>
            <a:ln w="7474">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8" name="AutoShape 233">
              <a:extLst>
                <a:ext uri="{FF2B5EF4-FFF2-40B4-BE49-F238E27FC236}">
                  <a16:creationId xmlns:a16="http://schemas.microsoft.com/office/drawing/2014/main" id="{8DD1A509-9774-994E-80A1-2C9C61D292D1}"/>
                </a:ext>
              </a:extLst>
            </p:cNvPr>
            <p:cNvSpPr>
              <a:spLocks noChangeAspect="1" noEditPoints="1" noChangeArrowheads="1" noChangeShapeType="1" noTextEdit="1"/>
            </p:cNvSpPr>
            <p:nvPr/>
          </p:nvSpPr>
          <p:spPr bwMode="auto">
            <a:xfrm>
              <a:off x="3983" y="-1064"/>
              <a:ext cx="4601" cy="4580"/>
            </a:xfrm>
            <a:custGeom>
              <a:avLst/>
              <a:gdLst>
                <a:gd name="T0" fmla="+- 0 3984 3984"/>
                <a:gd name="T1" fmla="*/ T0 w 4601"/>
                <a:gd name="T2" fmla="+- 0 3516 -1064"/>
                <a:gd name="T3" fmla="*/ 3516 h 4580"/>
                <a:gd name="T4" fmla="+- 0 5951 3984"/>
                <a:gd name="T5" fmla="*/ T4 w 4601"/>
                <a:gd name="T6" fmla="+- 0 3499 -1064"/>
                <a:gd name="T7" fmla="*/ 3499 h 4580"/>
                <a:gd name="T8" fmla="+- 0 5951 3984"/>
                <a:gd name="T9" fmla="*/ T8 w 4601"/>
                <a:gd name="T10" fmla="+- 0 3516 -1064"/>
                <a:gd name="T11" fmla="*/ 3516 h 4580"/>
                <a:gd name="T12" fmla="+- 0 6032 3984"/>
                <a:gd name="T13" fmla="*/ T12 w 4601"/>
                <a:gd name="T14" fmla="+- 0 -148 -1064"/>
                <a:gd name="T15" fmla="*/ -148 h 4580"/>
                <a:gd name="T16" fmla="+- 0 6097 3984"/>
                <a:gd name="T17" fmla="*/ T16 w 4601"/>
                <a:gd name="T18" fmla="+- 0 -148 -1064"/>
                <a:gd name="T19" fmla="*/ -148 h 4580"/>
                <a:gd name="T20" fmla="+- 0 6105 3984"/>
                <a:gd name="T21" fmla="*/ T20 w 4601"/>
                <a:gd name="T22" fmla="+- 0 3516 -1064"/>
                <a:gd name="T23" fmla="*/ 3516 h 4580"/>
                <a:gd name="T24" fmla="+- 0 6317 3984"/>
                <a:gd name="T25" fmla="*/ T24 w 4601"/>
                <a:gd name="T26" fmla="+- 0 2116 -1064"/>
                <a:gd name="T27" fmla="*/ 2116 h 4580"/>
                <a:gd name="T28" fmla="+- 0 6317 3984"/>
                <a:gd name="T29" fmla="*/ T28 w 4601"/>
                <a:gd name="T30" fmla="+- 0 3516 -1064"/>
                <a:gd name="T31" fmla="*/ 3516 h 4580"/>
                <a:gd name="T32" fmla="+- 0 6617 3984"/>
                <a:gd name="T33" fmla="*/ T32 w 4601"/>
                <a:gd name="T34" fmla="+- 0 3153 -1064"/>
                <a:gd name="T35" fmla="*/ 3153 h 4580"/>
                <a:gd name="T36" fmla="+- 0 6683 3984"/>
                <a:gd name="T37" fmla="*/ T36 w 4601"/>
                <a:gd name="T38" fmla="+- 0 3153 -1064"/>
                <a:gd name="T39" fmla="*/ 3153 h 4580"/>
                <a:gd name="T40" fmla="+- 0 6690 3984"/>
                <a:gd name="T41" fmla="*/ T40 w 4601"/>
                <a:gd name="T42" fmla="+- 0 3516 -1064"/>
                <a:gd name="T43" fmla="*/ 3516 h 4580"/>
                <a:gd name="T44" fmla="+- 0 6829 3984"/>
                <a:gd name="T45" fmla="*/ T44 w 4601"/>
                <a:gd name="T46" fmla="+- 0 2704 -1064"/>
                <a:gd name="T47" fmla="*/ 2704 h 4580"/>
                <a:gd name="T48" fmla="+- 0 6829 3984"/>
                <a:gd name="T49" fmla="*/ T48 w 4601"/>
                <a:gd name="T50" fmla="+- 0 3516 -1064"/>
                <a:gd name="T51" fmla="*/ 3516 h 4580"/>
                <a:gd name="T52" fmla="+- 0 6836 3984"/>
                <a:gd name="T53" fmla="*/ T52 w 4601"/>
                <a:gd name="T54" fmla="+- 0 2531 -1064"/>
                <a:gd name="T55" fmla="*/ 2531 h 4580"/>
                <a:gd name="T56" fmla="+- 0 6902 3984"/>
                <a:gd name="T57" fmla="*/ T56 w 4601"/>
                <a:gd name="T58" fmla="+- 0 2531 -1064"/>
                <a:gd name="T59" fmla="*/ 2531 h 4580"/>
                <a:gd name="T60" fmla="+- 0 6909 3984"/>
                <a:gd name="T61" fmla="*/ T60 w 4601"/>
                <a:gd name="T62" fmla="+- 0 3516 -1064"/>
                <a:gd name="T63" fmla="*/ 3516 h 4580"/>
                <a:gd name="T64" fmla="+- 0 7048 3984"/>
                <a:gd name="T65" fmla="*/ T64 w 4601"/>
                <a:gd name="T66" fmla="+- 0 2652 -1064"/>
                <a:gd name="T67" fmla="*/ 2652 h 4580"/>
                <a:gd name="T68" fmla="+- 0 7048 3984"/>
                <a:gd name="T69" fmla="*/ T68 w 4601"/>
                <a:gd name="T70" fmla="+- 0 3516 -1064"/>
                <a:gd name="T71" fmla="*/ 3516 h 4580"/>
                <a:gd name="T72" fmla="+- 0 7056 3984"/>
                <a:gd name="T73" fmla="*/ T72 w 4601"/>
                <a:gd name="T74" fmla="+- 0 1857 -1064"/>
                <a:gd name="T75" fmla="*/ 1857 h 4580"/>
                <a:gd name="T76" fmla="+- 0 7121 3984"/>
                <a:gd name="T77" fmla="*/ T76 w 4601"/>
                <a:gd name="T78" fmla="+- 0 1857 -1064"/>
                <a:gd name="T79" fmla="*/ 1857 h 4580"/>
                <a:gd name="T80" fmla="+- 0 7129 3984"/>
                <a:gd name="T81" fmla="*/ T80 w 4601"/>
                <a:gd name="T82" fmla="+- 0 3516 -1064"/>
                <a:gd name="T83" fmla="*/ 3516 h 4580"/>
                <a:gd name="T84" fmla="+- 0 7268 3984"/>
                <a:gd name="T85" fmla="*/ T84 w 4601"/>
                <a:gd name="T86" fmla="+- 0 2064 -1064"/>
                <a:gd name="T87" fmla="*/ 2064 h 4580"/>
                <a:gd name="T88" fmla="+- 0 7268 3984"/>
                <a:gd name="T89" fmla="*/ T88 w 4601"/>
                <a:gd name="T90" fmla="+- 0 3516 -1064"/>
                <a:gd name="T91" fmla="*/ 3516 h 4580"/>
                <a:gd name="T92" fmla="+- 0 7275 3984"/>
                <a:gd name="T93" fmla="*/ T92 w 4601"/>
                <a:gd name="T94" fmla="+- 0 3395 -1064"/>
                <a:gd name="T95" fmla="*/ 3395 h 4580"/>
                <a:gd name="T96" fmla="+- 0 7341 3984"/>
                <a:gd name="T97" fmla="*/ T96 w 4601"/>
                <a:gd name="T98" fmla="+- 0 3395 -1064"/>
                <a:gd name="T99" fmla="*/ 3395 h 4580"/>
                <a:gd name="T100" fmla="+- 0 7348 3984"/>
                <a:gd name="T101" fmla="*/ T100 w 4601"/>
                <a:gd name="T102" fmla="+- 0 3516 -1064"/>
                <a:gd name="T103" fmla="*/ 3516 h 4580"/>
                <a:gd name="T104" fmla="+- 0 7487 3984"/>
                <a:gd name="T105" fmla="*/ T104 w 4601"/>
                <a:gd name="T106" fmla="+- 0 2876 -1064"/>
                <a:gd name="T107" fmla="*/ 2876 h 4580"/>
                <a:gd name="T108" fmla="+- 0 7487 3984"/>
                <a:gd name="T109" fmla="*/ T108 w 4601"/>
                <a:gd name="T110" fmla="+- 0 3516 -1064"/>
                <a:gd name="T111" fmla="*/ 3516 h 4580"/>
                <a:gd name="T112" fmla="+- 0 7494 3984"/>
                <a:gd name="T113" fmla="*/ T112 w 4601"/>
                <a:gd name="T114" fmla="+- 0 2150 -1064"/>
                <a:gd name="T115" fmla="*/ 2150 h 4580"/>
                <a:gd name="T116" fmla="+- 0 7560 3984"/>
                <a:gd name="T117" fmla="*/ T116 w 4601"/>
                <a:gd name="T118" fmla="+- 0 2150 -1064"/>
                <a:gd name="T119" fmla="*/ 2150 h 4580"/>
                <a:gd name="T120" fmla="+- 0 7568 3984"/>
                <a:gd name="T121" fmla="*/ T120 w 4601"/>
                <a:gd name="T122" fmla="+- 0 3516 -1064"/>
                <a:gd name="T123" fmla="*/ 3516 h 4580"/>
                <a:gd name="T124" fmla="+- 0 7707 3984"/>
                <a:gd name="T125" fmla="*/ T124 w 4601"/>
                <a:gd name="T126" fmla="+- 0 2634 -1064"/>
                <a:gd name="T127" fmla="*/ 2634 h 4580"/>
                <a:gd name="T128" fmla="+- 0 7707 3984"/>
                <a:gd name="T129" fmla="*/ T128 w 4601"/>
                <a:gd name="T130" fmla="+- 0 3516 -1064"/>
                <a:gd name="T131" fmla="*/ 3516 h 4580"/>
                <a:gd name="T132" fmla="+- 0 7714 3984"/>
                <a:gd name="T133" fmla="*/ T132 w 4601"/>
                <a:gd name="T134" fmla="+- 0 1304 -1064"/>
                <a:gd name="T135" fmla="*/ 1304 h 4580"/>
                <a:gd name="T136" fmla="+- 0 7780 3984"/>
                <a:gd name="T137" fmla="*/ T136 w 4601"/>
                <a:gd name="T138" fmla="+- 0 1304 -1064"/>
                <a:gd name="T139" fmla="*/ 1304 h 4580"/>
                <a:gd name="T140" fmla="+- 0 7787 3984"/>
                <a:gd name="T141" fmla="*/ T140 w 4601"/>
                <a:gd name="T142" fmla="+- 0 3516 -1064"/>
                <a:gd name="T143" fmla="*/ 3516 h 4580"/>
                <a:gd name="T144" fmla="+- 0 7926 3984"/>
                <a:gd name="T145" fmla="*/ T144 w 4601"/>
                <a:gd name="T146" fmla="+- 0 2876 -1064"/>
                <a:gd name="T147" fmla="*/ 2876 h 4580"/>
                <a:gd name="T148" fmla="+- 0 7926 3984"/>
                <a:gd name="T149" fmla="*/ T148 w 4601"/>
                <a:gd name="T150" fmla="+- 0 3516 -1064"/>
                <a:gd name="T151" fmla="*/ 3516 h 4580"/>
                <a:gd name="T152" fmla="+- 0 7933 3984"/>
                <a:gd name="T153" fmla="*/ T152 w 4601"/>
                <a:gd name="T154" fmla="+- 0 3222 -1064"/>
                <a:gd name="T155" fmla="*/ 3222 h 4580"/>
                <a:gd name="T156" fmla="+- 0 7999 3984"/>
                <a:gd name="T157" fmla="*/ T156 w 4601"/>
                <a:gd name="T158" fmla="+- 0 3222 -1064"/>
                <a:gd name="T159" fmla="*/ 3222 h 4580"/>
                <a:gd name="T160" fmla="+- 0 8006 3984"/>
                <a:gd name="T161" fmla="*/ T160 w 4601"/>
                <a:gd name="T162" fmla="+- 0 3516 -1064"/>
                <a:gd name="T163" fmla="*/ 3516 h 4580"/>
                <a:gd name="T164" fmla="+- 0 8145 3984"/>
                <a:gd name="T165" fmla="*/ T164 w 4601"/>
                <a:gd name="T166" fmla="+- 0 2928 -1064"/>
                <a:gd name="T167" fmla="*/ 2928 h 4580"/>
                <a:gd name="T168" fmla="+- 0 8145 3984"/>
                <a:gd name="T169" fmla="*/ T168 w 4601"/>
                <a:gd name="T170" fmla="+- 0 3516 -1064"/>
                <a:gd name="T171" fmla="*/ 3516 h 4580"/>
                <a:gd name="T172" fmla="+- 0 8153 3984"/>
                <a:gd name="T173" fmla="*/ T172 w 4601"/>
                <a:gd name="T174" fmla="+- 0 2548 -1064"/>
                <a:gd name="T175" fmla="*/ 2548 h 4580"/>
                <a:gd name="T176" fmla="+- 0 8218 3984"/>
                <a:gd name="T177" fmla="*/ T176 w 4601"/>
                <a:gd name="T178" fmla="+- 0 2548 -1064"/>
                <a:gd name="T179" fmla="*/ 2548 h 4580"/>
                <a:gd name="T180" fmla="+- 0 8226 3984"/>
                <a:gd name="T181" fmla="*/ T180 w 4601"/>
                <a:gd name="T182" fmla="+- 0 3516 -1064"/>
                <a:gd name="T183" fmla="*/ 3516 h 4580"/>
                <a:gd name="T184" fmla="+- 0 8365 3984"/>
                <a:gd name="T185" fmla="*/ T184 w 4601"/>
                <a:gd name="T186" fmla="+- 0 491 -1064"/>
                <a:gd name="T187" fmla="*/ 491 h 4580"/>
                <a:gd name="T188" fmla="+- 0 8365 3984"/>
                <a:gd name="T189" fmla="*/ T188 w 4601"/>
                <a:gd name="T190" fmla="+- 0 3516 -1064"/>
                <a:gd name="T191" fmla="*/ 3516 h 4580"/>
                <a:gd name="T192" fmla="+- 0 8372 3984"/>
                <a:gd name="T193" fmla="*/ T192 w 4601"/>
                <a:gd name="T194" fmla="+- 0 2116 -1064"/>
                <a:gd name="T195" fmla="*/ 2116 h 4580"/>
                <a:gd name="T196" fmla="+- 0 8438 3984"/>
                <a:gd name="T197" fmla="*/ T196 w 4601"/>
                <a:gd name="T198" fmla="+- 0 2116 -1064"/>
                <a:gd name="T199" fmla="*/ 2116 h 4580"/>
                <a:gd name="T200" fmla="+- 0 8445 3984"/>
                <a:gd name="T201" fmla="*/ T200 w 4601"/>
                <a:gd name="T202" fmla="+- 0 3516 -1064"/>
                <a:gd name="T203" fmla="*/ 3516 h 4580"/>
                <a:gd name="T204" fmla="+- 0 8584 3984"/>
                <a:gd name="T205" fmla="*/ T204 w 4601"/>
                <a:gd name="T206" fmla="+- 0 2254 -1064"/>
                <a:gd name="T207" fmla="*/ 2254 h 4580"/>
                <a:gd name="T208" fmla="+- 0 8584 3984"/>
                <a:gd name="T209" fmla="*/ T208 w 4601"/>
                <a:gd name="T210" fmla="+- 0 3516 -1064"/>
                <a:gd name="T211" fmla="*/ 3516 h 45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4601" h="4580">
                  <a:moveTo>
                    <a:pt x="66" y="4563"/>
                  </a:moveTo>
                  <a:lnTo>
                    <a:pt x="0" y="4563"/>
                  </a:lnTo>
                  <a:lnTo>
                    <a:pt x="0" y="4580"/>
                  </a:lnTo>
                  <a:lnTo>
                    <a:pt x="66" y="4580"/>
                  </a:lnTo>
                  <a:lnTo>
                    <a:pt x="66" y="4563"/>
                  </a:lnTo>
                  <a:close/>
                  <a:moveTo>
                    <a:pt x="1967" y="4563"/>
                  </a:moveTo>
                  <a:lnTo>
                    <a:pt x="1901" y="4563"/>
                  </a:lnTo>
                  <a:lnTo>
                    <a:pt x="1901" y="4580"/>
                  </a:lnTo>
                  <a:lnTo>
                    <a:pt x="1967" y="4580"/>
                  </a:lnTo>
                  <a:lnTo>
                    <a:pt x="1967" y="4563"/>
                  </a:lnTo>
                  <a:close/>
                  <a:moveTo>
                    <a:pt x="2113" y="916"/>
                  </a:moveTo>
                  <a:lnTo>
                    <a:pt x="2048" y="916"/>
                  </a:lnTo>
                  <a:lnTo>
                    <a:pt x="2048" y="4580"/>
                  </a:lnTo>
                  <a:lnTo>
                    <a:pt x="2113" y="4580"/>
                  </a:lnTo>
                  <a:lnTo>
                    <a:pt x="2113" y="916"/>
                  </a:lnTo>
                  <a:close/>
                  <a:moveTo>
                    <a:pt x="2187" y="3335"/>
                  </a:moveTo>
                  <a:lnTo>
                    <a:pt x="2121" y="3335"/>
                  </a:lnTo>
                  <a:lnTo>
                    <a:pt x="2121" y="4580"/>
                  </a:lnTo>
                  <a:lnTo>
                    <a:pt x="2187" y="4580"/>
                  </a:lnTo>
                  <a:lnTo>
                    <a:pt x="2187" y="3335"/>
                  </a:lnTo>
                  <a:close/>
                  <a:moveTo>
                    <a:pt x="2333" y="3180"/>
                  </a:moveTo>
                  <a:lnTo>
                    <a:pt x="2267" y="3180"/>
                  </a:lnTo>
                  <a:lnTo>
                    <a:pt x="2267" y="4580"/>
                  </a:lnTo>
                  <a:lnTo>
                    <a:pt x="2333" y="4580"/>
                  </a:lnTo>
                  <a:lnTo>
                    <a:pt x="2333" y="3180"/>
                  </a:lnTo>
                  <a:close/>
                  <a:moveTo>
                    <a:pt x="2699" y="4217"/>
                  </a:moveTo>
                  <a:lnTo>
                    <a:pt x="2633" y="4217"/>
                  </a:lnTo>
                  <a:lnTo>
                    <a:pt x="2633" y="4580"/>
                  </a:lnTo>
                  <a:lnTo>
                    <a:pt x="2699" y="4580"/>
                  </a:lnTo>
                  <a:lnTo>
                    <a:pt x="2699" y="4217"/>
                  </a:lnTo>
                  <a:close/>
                  <a:moveTo>
                    <a:pt x="2772" y="3958"/>
                  </a:moveTo>
                  <a:lnTo>
                    <a:pt x="2706" y="3958"/>
                  </a:lnTo>
                  <a:lnTo>
                    <a:pt x="2706" y="4580"/>
                  </a:lnTo>
                  <a:lnTo>
                    <a:pt x="2772" y="4580"/>
                  </a:lnTo>
                  <a:lnTo>
                    <a:pt x="2772" y="3958"/>
                  </a:lnTo>
                  <a:close/>
                  <a:moveTo>
                    <a:pt x="2845" y="3768"/>
                  </a:moveTo>
                  <a:lnTo>
                    <a:pt x="2779" y="3768"/>
                  </a:lnTo>
                  <a:lnTo>
                    <a:pt x="2779" y="4580"/>
                  </a:lnTo>
                  <a:lnTo>
                    <a:pt x="2845" y="4580"/>
                  </a:lnTo>
                  <a:lnTo>
                    <a:pt x="2845" y="3768"/>
                  </a:lnTo>
                  <a:close/>
                  <a:moveTo>
                    <a:pt x="2918" y="3595"/>
                  </a:moveTo>
                  <a:lnTo>
                    <a:pt x="2852" y="3595"/>
                  </a:lnTo>
                  <a:lnTo>
                    <a:pt x="2852" y="4580"/>
                  </a:lnTo>
                  <a:lnTo>
                    <a:pt x="2918" y="4580"/>
                  </a:lnTo>
                  <a:lnTo>
                    <a:pt x="2918" y="3595"/>
                  </a:lnTo>
                  <a:close/>
                  <a:moveTo>
                    <a:pt x="2991" y="3128"/>
                  </a:moveTo>
                  <a:lnTo>
                    <a:pt x="2925" y="3128"/>
                  </a:lnTo>
                  <a:lnTo>
                    <a:pt x="2925" y="4580"/>
                  </a:lnTo>
                  <a:lnTo>
                    <a:pt x="2991" y="4580"/>
                  </a:lnTo>
                  <a:lnTo>
                    <a:pt x="2991" y="3128"/>
                  </a:lnTo>
                  <a:close/>
                  <a:moveTo>
                    <a:pt x="3064" y="3716"/>
                  </a:moveTo>
                  <a:lnTo>
                    <a:pt x="2999" y="3716"/>
                  </a:lnTo>
                  <a:lnTo>
                    <a:pt x="2999" y="4580"/>
                  </a:lnTo>
                  <a:lnTo>
                    <a:pt x="3064" y="4580"/>
                  </a:lnTo>
                  <a:lnTo>
                    <a:pt x="3064" y="3716"/>
                  </a:lnTo>
                  <a:close/>
                  <a:moveTo>
                    <a:pt x="3137" y="2921"/>
                  </a:moveTo>
                  <a:lnTo>
                    <a:pt x="3072" y="2921"/>
                  </a:lnTo>
                  <a:lnTo>
                    <a:pt x="3072" y="4580"/>
                  </a:lnTo>
                  <a:lnTo>
                    <a:pt x="3137" y="4580"/>
                  </a:lnTo>
                  <a:lnTo>
                    <a:pt x="3137" y="2921"/>
                  </a:lnTo>
                  <a:close/>
                  <a:moveTo>
                    <a:pt x="3211" y="4390"/>
                  </a:moveTo>
                  <a:lnTo>
                    <a:pt x="3145" y="4390"/>
                  </a:lnTo>
                  <a:lnTo>
                    <a:pt x="3145" y="4580"/>
                  </a:lnTo>
                  <a:lnTo>
                    <a:pt x="3211" y="4580"/>
                  </a:lnTo>
                  <a:lnTo>
                    <a:pt x="3211" y="4390"/>
                  </a:lnTo>
                  <a:close/>
                  <a:moveTo>
                    <a:pt x="3284" y="3128"/>
                  </a:moveTo>
                  <a:lnTo>
                    <a:pt x="3218" y="3128"/>
                  </a:lnTo>
                  <a:lnTo>
                    <a:pt x="3218" y="4580"/>
                  </a:lnTo>
                  <a:lnTo>
                    <a:pt x="3284" y="4580"/>
                  </a:lnTo>
                  <a:lnTo>
                    <a:pt x="3284" y="3128"/>
                  </a:lnTo>
                  <a:close/>
                  <a:moveTo>
                    <a:pt x="3357" y="4459"/>
                  </a:moveTo>
                  <a:lnTo>
                    <a:pt x="3291" y="4459"/>
                  </a:lnTo>
                  <a:lnTo>
                    <a:pt x="3291" y="4580"/>
                  </a:lnTo>
                  <a:lnTo>
                    <a:pt x="3357" y="4580"/>
                  </a:lnTo>
                  <a:lnTo>
                    <a:pt x="3357" y="4459"/>
                  </a:lnTo>
                  <a:close/>
                  <a:moveTo>
                    <a:pt x="3430" y="3422"/>
                  </a:moveTo>
                  <a:lnTo>
                    <a:pt x="3364" y="3422"/>
                  </a:lnTo>
                  <a:lnTo>
                    <a:pt x="3364" y="4580"/>
                  </a:lnTo>
                  <a:lnTo>
                    <a:pt x="3430" y="4580"/>
                  </a:lnTo>
                  <a:lnTo>
                    <a:pt x="3430" y="3422"/>
                  </a:lnTo>
                  <a:close/>
                  <a:moveTo>
                    <a:pt x="3503" y="3940"/>
                  </a:moveTo>
                  <a:lnTo>
                    <a:pt x="3437" y="3940"/>
                  </a:lnTo>
                  <a:lnTo>
                    <a:pt x="3437" y="4580"/>
                  </a:lnTo>
                  <a:lnTo>
                    <a:pt x="3503" y="4580"/>
                  </a:lnTo>
                  <a:lnTo>
                    <a:pt x="3503" y="3940"/>
                  </a:lnTo>
                  <a:close/>
                  <a:moveTo>
                    <a:pt x="3576" y="3214"/>
                  </a:moveTo>
                  <a:lnTo>
                    <a:pt x="3510" y="3214"/>
                  </a:lnTo>
                  <a:lnTo>
                    <a:pt x="3510" y="4580"/>
                  </a:lnTo>
                  <a:lnTo>
                    <a:pt x="3576" y="4580"/>
                  </a:lnTo>
                  <a:lnTo>
                    <a:pt x="3576" y="3214"/>
                  </a:lnTo>
                  <a:close/>
                  <a:moveTo>
                    <a:pt x="3649" y="3577"/>
                  </a:moveTo>
                  <a:lnTo>
                    <a:pt x="3584" y="3577"/>
                  </a:lnTo>
                  <a:lnTo>
                    <a:pt x="3584" y="4580"/>
                  </a:lnTo>
                  <a:lnTo>
                    <a:pt x="3649" y="4580"/>
                  </a:lnTo>
                  <a:lnTo>
                    <a:pt x="3649" y="3577"/>
                  </a:lnTo>
                  <a:close/>
                  <a:moveTo>
                    <a:pt x="3723" y="3698"/>
                  </a:moveTo>
                  <a:lnTo>
                    <a:pt x="3657" y="3698"/>
                  </a:lnTo>
                  <a:lnTo>
                    <a:pt x="3657" y="4580"/>
                  </a:lnTo>
                  <a:lnTo>
                    <a:pt x="3723" y="4580"/>
                  </a:lnTo>
                  <a:lnTo>
                    <a:pt x="3723" y="3698"/>
                  </a:lnTo>
                  <a:close/>
                  <a:moveTo>
                    <a:pt x="3796" y="2368"/>
                  </a:moveTo>
                  <a:lnTo>
                    <a:pt x="3730" y="2368"/>
                  </a:lnTo>
                  <a:lnTo>
                    <a:pt x="3730" y="4580"/>
                  </a:lnTo>
                  <a:lnTo>
                    <a:pt x="3796" y="4580"/>
                  </a:lnTo>
                  <a:lnTo>
                    <a:pt x="3796" y="2368"/>
                  </a:lnTo>
                  <a:close/>
                  <a:moveTo>
                    <a:pt x="3869" y="3698"/>
                  </a:moveTo>
                  <a:lnTo>
                    <a:pt x="3803" y="3698"/>
                  </a:lnTo>
                  <a:lnTo>
                    <a:pt x="3803" y="4580"/>
                  </a:lnTo>
                  <a:lnTo>
                    <a:pt x="3869" y="4580"/>
                  </a:lnTo>
                  <a:lnTo>
                    <a:pt x="3869" y="3698"/>
                  </a:lnTo>
                  <a:close/>
                  <a:moveTo>
                    <a:pt x="3942" y="3940"/>
                  </a:moveTo>
                  <a:lnTo>
                    <a:pt x="3876" y="3940"/>
                  </a:lnTo>
                  <a:lnTo>
                    <a:pt x="3876" y="4580"/>
                  </a:lnTo>
                  <a:lnTo>
                    <a:pt x="3942" y="4580"/>
                  </a:lnTo>
                  <a:lnTo>
                    <a:pt x="3942" y="3940"/>
                  </a:lnTo>
                  <a:close/>
                  <a:moveTo>
                    <a:pt x="4015" y="4286"/>
                  </a:moveTo>
                  <a:lnTo>
                    <a:pt x="3949" y="4286"/>
                  </a:lnTo>
                  <a:lnTo>
                    <a:pt x="3949" y="4580"/>
                  </a:lnTo>
                  <a:lnTo>
                    <a:pt x="4015" y="4580"/>
                  </a:lnTo>
                  <a:lnTo>
                    <a:pt x="4015" y="4286"/>
                  </a:lnTo>
                  <a:close/>
                  <a:moveTo>
                    <a:pt x="4088" y="4355"/>
                  </a:moveTo>
                  <a:lnTo>
                    <a:pt x="4022" y="4355"/>
                  </a:lnTo>
                  <a:lnTo>
                    <a:pt x="4022" y="4580"/>
                  </a:lnTo>
                  <a:lnTo>
                    <a:pt x="4088" y="4580"/>
                  </a:lnTo>
                  <a:lnTo>
                    <a:pt x="4088" y="4355"/>
                  </a:lnTo>
                  <a:close/>
                  <a:moveTo>
                    <a:pt x="4161" y="3992"/>
                  </a:moveTo>
                  <a:lnTo>
                    <a:pt x="4096" y="3992"/>
                  </a:lnTo>
                  <a:lnTo>
                    <a:pt x="4096" y="4580"/>
                  </a:lnTo>
                  <a:lnTo>
                    <a:pt x="4161" y="4580"/>
                  </a:lnTo>
                  <a:lnTo>
                    <a:pt x="4161" y="3992"/>
                  </a:lnTo>
                  <a:close/>
                  <a:moveTo>
                    <a:pt x="4234" y="3612"/>
                  </a:moveTo>
                  <a:lnTo>
                    <a:pt x="4169" y="3612"/>
                  </a:lnTo>
                  <a:lnTo>
                    <a:pt x="4169" y="4580"/>
                  </a:lnTo>
                  <a:lnTo>
                    <a:pt x="4234" y="4580"/>
                  </a:lnTo>
                  <a:lnTo>
                    <a:pt x="4234" y="3612"/>
                  </a:lnTo>
                  <a:close/>
                  <a:moveTo>
                    <a:pt x="4308" y="0"/>
                  </a:moveTo>
                  <a:lnTo>
                    <a:pt x="4242" y="0"/>
                  </a:lnTo>
                  <a:lnTo>
                    <a:pt x="4242" y="4580"/>
                  </a:lnTo>
                  <a:lnTo>
                    <a:pt x="4308" y="4580"/>
                  </a:lnTo>
                  <a:lnTo>
                    <a:pt x="4308" y="0"/>
                  </a:lnTo>
                  <a:close/>
                  <a:moveTo>
                    <a:pt x="4381" y="1555"/>
                  </a:moveTo>
                  <a:lnTo>
                    <a:pt x="4315" y="1555"/>
                  </a:lnTo>
                  <a:lnTo>
                    <a:pt x="4315" y="4580"/>
                  </a:lnTo>
                  <a:lnTo>
                    <a:pt x="4381" y="4580"/>
                  </a:lnTo>
                  <a:lnTo>
                    <a:pt x="4381" y="1555"/>
                  </a:lnTo>
                  <a:close/>
                  <a:moveTo>
                    <a:pt x="4454" y="3180"/>
                  </a:moveTo>
                  <a:lnTo>
                    <a:pt x="4388" y="3180"/>
                  </a:lnTo>
                  <a:lnTo>
                    <a:pt x="4388" y="4580"/>
                  </a:lnTo>
                  <a:lnTo>
                    <a:pt x="4454" y="4580"/>
                  </a:lnTo>
                  <a:lnTo>
                    <a:pt x="4454" y="3180"/>
                  </a:lnTo>
                  <a:close/>
                  <a:moveTo>
                    <a:pt x="4527" y="3837"/>
                  </a:moveTo>
                  <a:lnTo>
                    <a:pt x="4461" y="3837"/>
                  </a:lnTo>
                  <a:lnTo>
                    <a:pt x="4461" y="4580"/>
                  </a:lnTo>
                  <a:lnTo>
                    <a:pt x="4527" y="4580"/>
                  </a:lnTo>
                  <a:lnTo>
                    <a:pt x="4527" y="3837"/>
                  </a:lnTo>
                  <a:close/>
                  <a:moveTo>
                    <a:pt x="4600" y="3318"/>
                  </a:moveTo>
                  <a:lnTo>
                    <a:pt x="4534" y="3318"/>
                  </a:lnTo>
                  <a:lnTo>
                    <a:pt x="4534" y="4580"/>
                  </a:lnTo>
                  <a:lnTo>
                    <a:pt x="4600" y="4580"/>
                  </a:lnTo>
                  <a:lnTo>
                    <a:pt x="4600" y="3318"/>
                  </a:lnTo>
                  <a:close/>
                </a:path>
              </a:pathLst>
            </a:custGeom>
            <a:solidFill>
              <a:srgbClr val="595959"/>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 name="Freeform 8">
              <a:extLst>
                <a:ext uri="{FF2B5EF4-FFF2-40B4-BE49-F238E27FC236}">
                  <a16:creationId xmlns:a16="http://schemas.microsoft.com/office/drawing/2014/main" id="{586AE925-AFEA-9446-85DB-19F7C074FD4A}"/>
                </a:ext>
              </a:extLst>
            </p:cNvPr>
            <p:cNvSpPr>
              <a:spLocks noChangeAspect="1" noEditPoints="1" noChangeArrowheads="1" noChangeShapeType="1" noTextEdit="1"/>
            </p:cNvSpPr>
            <p:nvPr/>
          </p:nvSpPr>
          <p:spPr bwMode="auto">
            <a:xfrm>
              <a:off x="4016" y="1803"/>
              <a:ext cx="4535" cy="1296"/>
            </a:xfrm>
            <a:custGeom>
              <a:avLst/>
              <a:gdLst>
                <a:gd name="T0" fmla="+- 0 4017 4017"/>
                <a:gd name="T1" fmla="*/ T0 w 4535"/>
                <a:gd name="T2" fmla="+- 0 3098 1803"/>
                <a:gd name="T3" fmla="*/ 3098 h 1296"/>
                <a:gd name="T4" fmla="+- 0 5918 4017"/>
                <a:gd name="T5" fmla="*/ T4 w 4535"/>
                <a:gd name="T6" fmla="+- 0 2143 1803"/>
                <a:gd name="T7" fmla="*/ 2143 h 1296"/>
                <a:gd name="T8" fmla="+- 0 6065 4017"/>
                <a:gd name="T9" fmla="*/ T8 w 4535"/>
                <a:gd name="T10" fmla="+- 0 2162 1803"/>
                <a:gd name="T11" fmla="*/ 2162 h 1296"/>
                <a:gd name="T12" fmla="+- 0 6138 4017"/>
                <a:gd name="T13" fmla="*/ T12 w 4535"/>
                <a:gd name="T14" fmla="+- 0 2184 1803"/>
                <a:gd name="T15" fmla="*/ 2184 h 1296"/>
                <a:gd name="T16" fmla="+- 0 6284 4017"/>
                <a:gd name="T17" fmla="*/ T16 w 4535"/>
                <a:gd name="T18" fmla="+- 0 2237 1803"/>
                <a:gd name="T19" fmla="*/ 2237 h 1296"/>
                <a:gd name="T20" fmla="+- 0 6650 4017"/>
                <a:gd name="T21" fmla="*/ T20 w 4535"/>
                <a:gd name="T22" fmla="+- 0 2366 1803"/>
                <a:gd name="T23" fmla="*/ 2366 h 1296"/>
                <a:gd name="T24" fmla="+- 0 6723 4017"/>
                <a:gd name="T25" fmla="*/ T24 w 4535"/>
                <a:gd name="T26" fmla="+- 0 2390 1803"/>
                <a:gd name="T27" fmla="*/ 2390 h 1296"/>
                <a:gd name="T28" fmla="+- 0 6796 4017"/>
                <a:gd name="T29" fmla="*/ T28 w 4535"/>
                <a:gd name="T30" fmla="+- 0 2412 1803"/>
                <a:gd name="T31" fmla="*/ 2412 h 1296"/>
                <a:gd name="T32" fmla="+- 0 6869 4017"/>
                <a:gd name="T33" fmla="*/ T32 w 4535"/>
                <a:gd name="T34" fmla="+- 0 2450 1803"/>
                <a:gd name="T35" fmla="*/ 2450 h 1296"/>
                <a:gd name="T36" fmla="+- 0 6942 4017"/>
                <a:gd name="T37" fmla="*/ T36 w 4535"/>
                <a:gd name="T38" fmla="+- 0 2505 1803"/>
                <a:gd name="T39" fmla="*/ 2505 h 1296"/>
                <a:gd name="T40" fmla="+- 0 7015 4017"/>
                <a:gd name="T41" fmla="*/ T40 w 4535"/>
                <a:gd name="T42" fmla="+- 0 2552 1803"/>
                <a:gd name="T43" fmla="*/ 2552 h 1296"/>
                <a:gd name="T44" fmla="+- 0 7089 4017"/>
                <a:gd name="T45" fmla="*/ T44 w 4535"/>
                <a:gd name="T46" fmla="+- 0 2570 1803"/>
                <a:gd name="T47" fmla="*/ 2570 h 1296"/>
                <a:gd name="T48" fmla="+- 0 7162 4017"/>
                <a:gd name="T49" fmla="*/ T48 w 4535"/>
                <a:gd name="T50" fmla="+- 0 2566 1803"/>
                <a:gd name="T51" fmla="*/ 2566 h 1296"/>
                <a:gd name="T52" fmla="+- 0 7235 4017"/>
                <a:gd name="T53" fmla="*/ T52 w 4535"/>
                <a:gd name="T54" fmla="+- 0 2562 1803"/>
                <a:gd name="T55" fmla="*/ 2562 h 1296"/>
                <a:gd name="T56" fmla="+- 0 7308 4017"/>
                <a:gd name="T57" fmla="*/ T56 w 4535"/>
                <a:gd name="T58" fmla="+- 0 2557 1803"/>
                <a:gd name="T59" fmla="*/ 2557 h 1296"/>
                <a:gd name="T60" fmla="+- 0 7381 4017"/>
                <a:gd name="T61" fmla="*/ T60 w 4535"/>
                <a:gd name="T62" fmla="+- 0 2551 1803"/>
                <a:gd name="T63" fmla="*/ 2551 h 1296"/>
                <a:gd name="T64" fmla="+- 0 7454 4017"/>
                <a:gd name="T65" fmla="*/ T64 w 4535"/>
                <a:gd name="T66" fmla="+- 0 2535 1803"/>
                <a:gd name="T67" fmla="*/ 2535 h 1296"/>
                <a:gd name="T68" fmla="+- 0 7527 4017"/>
                <a:gd name="T69" fmla="*/ T68 w 4535"/>
                <a:gd name="T70" fmla="+- 0 2506 1803"/>
                <a:gd name="T71" fmla="*/ 2506 h 1296"/>
                <a:gd name="T72" fmla="+- 0 7600 4017"/>
                <a:gd name="T73" fmla="*/ T72 w 4535"/>
                <a:gd name="T74" fmla="+- 0 2469 1803"/>
                <a:gd name="T75" fmla="*/ 2469 h 1296"/>
                <a:gd name="T76" fmla="+- 0 7674 4017"/>
                <a:gd name="T77" fmla="*/ T76 w 4535"/>
                <a:gd name="T78" fmla="+- 0 2431 1803"/>
                <a:gd name="T79" fmla="*/ 2431 h 1296"/>
                <a:gd name="T80" fmla="+- 0 7747 4017"/>
                <a:gd name="T81" fmla="*/ T80 w 4535"/>
                <a:gd name="T82" fmla="+- 0 2386 1803"/>
                <a:gd name="T83" fmla="*/ 2386 h 1296"/>
                <a:gd name="T84" fmla="+- 0 7820 4017"/>
                <a:gd name="T85" fmla="*/ T84 w 4535"/>
                <a:gd name="T86" fmla="+- 0 2330 1803"/>
                <a:gd name="T87" fmla="*/ 2330 h 1296"/>
                <a:gd name="T88" fmla="+- 0 7893 4017"/>
                <a:gd name="T89" fmla="*/ T88 w 4535"/>
                <a:gd name="T90" fmla="+- 0 2272 1803"/>
                <a:gd name="T91" fmla="*/ 2272 h 1296"/>
                <a:gd name="T92" fmla="+- 0 7966 4017"/>
                <a:gd name="T93" fmla="*/ T92 w 4535"/>
                <a:gd name="T94" fmla="+- 0 2218 1803"/>
                <a:gd name="T95" fmla="*/ 2218 h 1296"/>
                <a:gd name="T96" fmla="+- 0 8039 4017"/>
                <a:gd name="T97" fmla="*/ T96 w 4535"/>
                <a:gd name="T98" fmla="+- 0 2170 1803"/>
                <a:gd name="T99" fmla="*/ 2170 h 1296"/>
                <a:gd name="T100" fmla="+- 0 8112 4017"/>
                <a:gd name="T101" fmla="*/ T100 w 4535"/>
                <a:gd name="T102" fmla="+- 0 2123 1803"/>
                <a:gd name="T103" fmla="*/ 2123 h 1296"/>
                <a:gd name="T104" fmla="+- 0 8186 4017"/>
                <a:gd name="T105" fmla="*/ T104 w 4535"/>
                <a:gd name="T106" fmla="+- 0 2076 1803"/>
                <a:gd name="T107" fmla="*/ 2076 h 1296"/>
                <a:gd name="T108" fmla="+- 0 8259 4017"/>
                <a:gd name="T109" fmla="*/ T108 w 4535"/>
                <a:gd name="T110" fmla="+- 0 2027 1803"/>
                <a:gd name="T111" fmla="*/ 2027 h 1296"/>
                <a:gd name="T112" fmla="+- 0 8332 4017"/>
                <a:gd name="T113" fmla="*/ T112 w 4535"/>
                <a:gd name="T114" fmla="+- 0 1974 1803"/>
                <a:gd name="T115" fmla="*/ 1974 h 1296"/>
                <a:gd name="T116" fmla="+- 0 8405 4017"/>
                <a:gd name="T117" fmla="*/ T116 w 4535"/>
                <a:gd name="T118" fmla="+- 0 1917 1803"/>
                <a:gd name="T119" fmla="*/ 1917 h 1296"/>
                <a:gd name="T120" fmla="+- 0 8478 4017"/>
                <a:gd name="T121" fmla="*/ T120 w 4535"/>
                <a:gd name="T122" fmla="+- 0 1860 1803"/>
                <a:gd name="T123" fmla="*/ 1860 h 1296"/>
                <a:gd name="T124" fmla="+- 0 8551 4017"/>
                <a:gd name="T125" fmla="*/ T124 w 4535"/>
                <a:gd name="T126" fmla="+- 0 1803 1803"/>
                <a:gd name="T127" fmla="*/ 1803 h 129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4535" h="1296">
                  <a:moveTo>
                    <a:pt x="0" y="1295"/>
                  </a:moveTo>
                  <a:lnTo>
                    <a:pt x="1901" y="340"/>
                  </a:lnTo>
                  <a:lnTo>
                    <a:pt x="2048" y="359"/>
                  </a:lnTo>
                  <a:lnTo>
                    <a:pt x="2121" y="381"/>
                  </a:lnTo>
                  <a:lnTo>
                    <a:pt x="2267" y="434"/>
                  </a:lnTo>
                  <a:lnTo>
                    <a:pt x="2633" y="563"/>
                  </a:lnTo>
                  <a:lnTo>
                    <a:pt x="2706" y="587"/>
                  </a:lnTo>
                  <a:lnTo>
                    <a:pt x="2779" y="609"/>
                  </a:lnTo>
                  <a:lnTo>
                    <a:pt x="2852" y="647"/>
                  </a:lnTo>
                  <a:lnTo>
                    <a:pt x="2925" y="702"/>
                  </a:lnTo>
                  <a:lnTo>
                    <a:pt x="2998" y="749"/>
                  </a:lnTo>
                  <a:lnTo>
                    <a:pt x="3072" y="767"/>
                  </a:lnTo>
                  <a:lnTo>
                    <a:pt x="3145" y="763"/>
                  </a:lnTo>
                  <a:lnTo>
                    <a:pt x="3218" y="759"/>
                  </a:lnTo>
                  <a:lnTo>
                    <a:pt x="3291" y="754"/>
                  </a:lnTo>
                  <a:lnTo>
                    <a:pt x="3364" y="748"/>
                  </a:lnTo>
                  <a:lnTo>
                    <a:pt x="3437" y="732"/>
                  </a:lnTo>
                  <a:lnTo>
                    <a:pt x="3510" y="703"/>
                  </a:lnTo>
                  <a:lnTo>
                    <a:pt x="3583" y="666"/>
                  </a:lnTo>
                  <a:lnTo>
                    <a:pt x="3657" y="628"/>
                  </a:lnTo>
                  <a:lnTo>
                    <a:pt x="3730" y="583"/>
                  </a:lnTo>
                  <a:lnTo>
                    <a:pt x="3803" y="527"/>
                  </a:lnTo>
                  <a:lnTo>
                    <a:pt x="3876" y="469"/>
                  </a:lnTo>
                  <a:lnTo>
                    <a:pt x="3949" y="415"/>
                  </a:lnTo>
                  <a:lnTo>
                    <a:pt x="4022" y="367"/>
                  </a:lnTo>
                  <a:lnTo>
                    <a:pt x="4095" y="320"/>
                  </a:lnTo>
                  <a:lnTo>
                    <a:pt x="4169" y="273"/>
                  </a:lnTo>
                  <a:lnTo>
                    <a:pt x="4242" y="224"/>
                  </a:lnTo>
                  <a:lnTo>
                    <a:pt x="4315" y="171"/>
                  </a:lnTo>
                  <a:lnTo>
                    <a:pt x="4388" y="114"/>
                  </a:lnTo>
                  <a:lnTo>
                    <a:pt x="4461" y="57"/>
                  </a:lnTo>
                  <a:lnTo>
                    <a:pt x="4534" y="0"/>
                  </a:lnTo>
                </a:path>
              </a:pathLst>
            </a:custGeom>
            <a:noFill/>
            <a:ln w="7474">
              <a:solidFill>
                <a:srgbClr val="A9A9A9"/>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0" name="AutoShape 231">
              <a:extLst>
                <a:ext uri="{FF2B5EF4-FFF2-40B4-BE49-F238E27FC236}">
                  <a16:creationId xmlns:a16="http://schemas.microsoft.com/office/drawing/2014/main" id="{69A11DB4-5836-EE4C-B9C8-3D8F05FC20DA}"/>
                </a:ext>
              </a:extLst>
            </p:cNvPr>
            <p:cNvSpPr>
              <a:spLocks noChangeAspect="1" noEditPoints="1" noChangeArrowheads="1" noChangeShapeType="1" noTextEdit="1"/>
            </p:cNvSpPr>
            <p:nvPr/>
          </p:nvSpPr>
          <p:spPr bwMode="auto">
            <a:xfrm>
              <a:off x="3723" y="59"/>
              <a:ext cx="4901" cy="3720"/>
            </a:xfrm>
            <a:custGeom>
              <a:avLst/>
              <a:gdLst>
                <a:gd name="T0" fmla="+- 0 3724 3724"/>
                <a:gd name="T1" fmla="*/ T0 w 4901"/>
                <a:gd name="T2" fmla="+- 0 3516 59"/>
                <a:gd name="T3" fmla="*/ 3516 h 3720"/>
                <a:gd name="T4" fmla="+- 0 3754 3724"/>
                <a:gd name="T5" fmla="*/ T4 w 4901"/>
                <a:gd name="T6" fmla="+- 0 3516 59"/>
                <a:gd name="T7" fmla="*/ 3516 h 3720"/>
                <a:gd name="T8" fmla="+- 0 3724 3724"/>
                <a:gd name="T9" fmla="*/ T8 w 4901"/>
                <a:gd name="T10" fmla="+- 0 1788 59"/>
                <a:gd name="T11" fmla="*/ 1788 h 3720"/>
                <a:gd name="T12" fmla="+- 0 3754 3724"/>
                <a:gd name="T13" fmla="*/ T12 w 4901"/>
                <a:gd name="T14" fmla="+- 0 1788 59"/>
                <a:gd name="T15" fmla="*/ 1788 h 3720"/>
                <a:gd name="T16" fmla="+- 0 3724 3724"/>
                <a:gd name="T17" fmla="*/ T16 w 4901"/>
                <a:gd name="T18" fmla="+- 0 59 59"/>
                <a:gd name="T19" fmla="*/ 59 h 3720"/>
                <a:gd name="T20" fmla="+- 0 3754 3724"/>
                <a:gd name="T21" fmla="*/ T20 w 4901"/>
                <a:gd name="T22" fmla="+- 0 59 59"/>
                <a:gd name="T23" fmla="*/ 59 h 3720"/>
                <a:gd name="T24" fmla="+- 0 4236 3724"/>
                <a:gd name="T25" fmla="*/ T24 w 4901"/>
                <a:gd name="T26" fmla="+- 0 3779 59"/>
                <a:gd name="T27" fmla="*/ 3779 h 3720"/>
                <a:gd name="T28" fmla="+- 0 4236 3724"/>
                <a:gd name="T29" fmla="*/ T28 w 4901"/>
                <a:gd name="T30" fmla="+- 0 3749 59"/>
                <a:gd name="T31" fmla="*/ 3749 h 3720"/>
                <a:gd name="T32" fmla="+- 0 5699 3724"/>
                <a:gd name="T33" fmla="*/ T32 w 4901"/>
                <a:gd name="T34" fmla="+- 0 3779 59"/>
                <a:gd name="T35" fmla="*/ 3779 h 3720"/>
                <a:gd name="T36" fmla="+- 0 5699 3724"/>
                <a:gd name="T37" fmla="*/ T36 w 4901"/>
                <a:gd name="T38" fmla="+- 0 3749 59"/>
                <a:gd name="T39" fmla="*/ 3749 h 3720"/>
                <a:gd name="T40" fmla="+- 0 7162 3724"/>
                <a:gd name="T41" fmla="*/ T40 w 4901"/>
                <a:gd name="T42" fmla="+- 0 3779 59"/>
                <a:gd name="T43" fmla="*/ 3779 h 3720"/>
                <a:gd name="T44" fmla="+- 0 7162 3724"/>
                <a:gd name="T45" fmla="*/ T44 w 4901"/>
                <a:gd name="T46" fmla="+- 0 3749 59"/>
                <a:gd name="T47" fmla="*/ 3749 h 3720"/>
                <a:gd name="T48" fmla="+- 0 8624 3724"/>
                <a:gd name="T49" fmla="*/ T48 w 4901"/>
                <a:gd name="T50" fmla="+- 0 3779 59"/>
                <a:gd name="T51" fmla="*/ 3779 h 3720"/>
                <a:gd name="T52" fmla="+- 0 8624 3724"/>
                <a:gd name="T53" fmla="*/ T52 w 4901"/>
                <a:gd name="T54" fmla="+- 0 3749 59"/>
                <a:gd name="T55" fmla="*/ 3749 h 37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4901" h="3720">
                  <a:moveTo>
                    <a:pt x="0" y="3457"/>
                  </a:moveTo>
                  <a:lnTo>
                    <a:pt x="30" y="3457"/>
                  </a:lnTo>
                  <a:moveTo>
                    <a:pt x="0" y="1729"/>
                  </a:moveTo>
                  <a:lnTo>
                    <a:pt x="30" y="1729"/>
                  </a:lnTo>
                  <a:moveTo>
                    <a:pt x="0" y="0"/>
                  </a:moveTo>
                  <a:lnTo>
                    <a:pt x="30" y="0"/>
                  </a:lnTo>
                  <a:moveTo>
                    <a:pt x="512" y="3720"/>
                  </a:moveTo>
                  <a:lnTo>
                    <a:pt x="512" y="3690"/>
                  </a:lnTo>
                  <a:moveTo>
                    <a:pt x="1975" y="3720"/>
                  </a:moveTo>
                  <a:lnTo>
                    <a:pt x="1975" y="3690"/>
                  </a:lnTo>
                  <a:moveTo>
                    <a:pt x="3438" y="3720"/>
                  </a:moveTo>
                  <a:lnTo>
                    <a:pt x="3438" y="3690"/>
                  </a:lnTo>
                  <a:moveTo>
                    <a:pt x="4900" y="3720"/>
                  </a:moveTo>
                  <a:lnTo>
                    <a:pt x="4900" y="3690"/>
                  </a:lnTo>
                </a:path>
              </a:pathLst>
            </a:custGeom>
            <a:noFill/>
            <a:ln w="7474">
              <a:solidFill>
                <a:srgbClr val="333333"/>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1" name="Text Box 230">
              <a:extLst>
                <a:ext uri="{FF2B5EF4-FFF2-40B4-BE49-F238E27FC236}">
                  <a16:creationId xmlns:a16="http://schemas.microsoft.com/office/drawing/2014/main" id="{755C08D9-47B5-C445-8E1E-1245AE5B7295}"/>
                </a:ext>
              </a:extLst>
            </p:cNvPr>
            <p:cNvSpPr txBox="1">
              <a:spLocks noChangeAspect="1" noEditPoints="1" noChangeArrowheads="1" noChangeShapeType="1" noTextEdit="1"/>
            </p:cNvSpPr>
            <p:nvPr/>
          </p:nvSpPr>
          <p:spPr bwMode="auto">
            <a:xfrm>
              <a:off x="8194" y="-1193"/>
              <a:ext cx="14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265</a:t>
              </a:r>
              <a:endParaRPr lang="en-US" sz="1100">
                <a:effectLst/>
                <a:latin typeface="Times New Roman" panose="02020603050405020304" pitchFamily="18" charset="0"/>
                <a:ea typeface="Times New Roman" panose="02020603050405020304" pitchFamily="18" charset="0"/>
              </a:endParaRPr>
            </a:p>
          </p:txBody>
        </p:sp>
        <p:sp>
          <p:nvSpPr>
            <p:cNvPr id="12" name="Text Box 229">
              <a:extLst>
                <a:ext uri="{FF2B5EF4-FFF2-40B4-BE49-F238E27FC236}">
                  <a16:creationId xmlns:a16="http://schemas.microsoft.com/office/drawing/2014/main" id="{392DE40B-EE76-D148-AB38-08FF503D6C23}"/>
                </a:ext>
              </a:extLst>
            </p:cNvPr>
            <p:cNvSpPr txBox="1">
              <a:spLocks noChangeAspect="1" noEditPoints="1" noChangeArrowheads="1" noChangeShapeType="1" noTextEdit="1"/>
            </p:cNvSpPr>
            <p:nvPr/>
          </p:nvSpPr>
          <p:spPr bwMode="auto">
            <a:xfrm>
              <a:off x="6000" y="-277"/>
              <a:ext cx="14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212</a:t>
              </a:r>
              <a:endParaRPr lang="en-US" sz="1100">
                <a:effectLst/>
                <a:latin typeface="Times New Roman" panose="02020603050405020304" pitchFamily="18" charset="0"/>
                <a:ea typeface="Times New Roman" panose="02020603050405020304" pitchFamily="18" charset="0"/>
              </a:endParaRPr>
            </a:p>
          </p:txBody>
        </p:sp>
        <p:sp>
          <p:nvSpPr>
            <p:cNvPr id="13" name="Text Box 228">
              <a:extLst>
                <a:ext uri="{FF2B5EF4-FFF2-40B4-BE49-F238E27FC236}">
                  <a16:creationId xmlns:a16="http://schemas.microsoft.com/office/drawing/2014/main" id="{3056A995-2BA9-B149-A335-686796FDBEBC}"/>
                </a:ext>
              </a:extLst>
            </p:cNvPr>
            <p:cNvSpPr txBox="1">
              <a:spLocks noChangeAspect="1" noEditPoints="1" noChangeArrowheads="1" noChangeShapeType="1" noTextEdit="1"/>
            </p:cNvSpPr>
            <p:nvPr/>
          </p:nvSpPr>
          <p:spPr bwMode="auto">
            <a:xfrm>
              <a:off x="8267" y="363"/>
              <a:ext cx="14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175</a:t>
              </a:r>
              <a:endParaRPr lang="en-US" sz="1100">
                <a:effectLst/>
                <a:latin typeface="Times New Roman" panose="02020603050405020304" pitchFamily="18" charset="0"/>
                <a:ea typeface="Times New Roman" panose="02020603050405020304" pitchFamily="18" charset="0"/>
              </a:endParaRPr>
            </a:p>
          </p:txBody>
        </p:sp>
        <p:sp>
          <p:nvSpPr>
            <p:cNvPr id="14" name="Text Box 227">
              <a:extLst>
                <a:ext uri="{FF2B5EF4-FFF2-40B4-BE49-F238E27FC236}">
                  <a16:creationId xmlns:a16="http://schemas.microsoft.com/office/drawing/2014/main" id="{81D8E74B-93C2-8845-90A5-9582E49C6E29}"/>
                </a:ext>
              </a:extLst>
            </p:cNvPr>
            <p:cNvSpPr txBox="1">
              <a:spLocks noChangeAspect="1" noEditPoints="1" noChangeArrowheads="1" noChangeShapeType="1" noTextEdit="1"/>
            </p:cNvSpPr>
            <p:nvPr/>
          </p:nvSpPr>
          <p:spPr bwMode="auto">
            <a:xfrm>
              <a:off x="7682" y="1175"/>
              <a:ext cx="14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128</a:t>
              </a:r>
              <a:endParaRPr lang="en-US" sz="1100">
                <a:effectLst/>
                <a:latin typeface="Times New Roman" panose="02020603050405020304" pitchFamily="18" charset="0"/>
                <a:ea typeface="Times New Roman" panose="02020603050405020304" pitchFamily="18" charset="0"/>
              </a:endParaRPr>
            </a:p>
          </p:txBody>
        </p:sp>
        <p:sp>
          <p:nvSpPr>
            <p:cNvPr id="15" name="Text Box 226">
              <a:extLst>
                <a:ext uri="{FF2B5EF4-FFF2-40B4-BE49-F238E27FC236}">
                  <a16:creationId xmlns:a16="http://schemas.microsoft.com/office/drawing/2014/main" id="{DC415151-111D-F449-ACA2-5DD9B475C89D}"/>
                </a:ext>
              </a:extLst>
            </p:cNvPr>
            <p:cNvSpPr txBox="1">
              <a:spLocks noChangeAspect="1" noEditPoints="1" noChangeArrowheads="1" noChangeShapeType="1" noTextEdit="1"/>
            </p:cNvSpPr>
            <p:nvPr/>
          </p:nvSpPr>
          <p:spPr bwMode="auto">
            <a:xfrm>
              <a:off x="7045" y="1728"/>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96</a:t>
              </a:r>
              <a:endParaRPr lang="en-US" sz="1100">
                <a:effectLst/>
                <a:latin typeface="Times New Roman" panose="02020603050405020304" pitchFamily="18" charset="0"/>
                <a:ea typeface="Times New Roman" panose="02020603050405020304" pitchFamily="18" charset="0"/>
              </a:endParaRPr>
            </a:p>
          </p:txBody>
        </p:sp>
        <p:sp>
          <p:nvSpPr>
            <p:cNvPr id="16" name="Text Box 225">
              <a:extLst>
                <a:ext uri="{FF2B5EF4-FFF2-40B4-BE49-F238E27FC236}">
                  <a16:creationId xmlns:a16="http://schemas.microsoft.com/office/drawing/2014/main" id="{5FFB7B46-1F97-8F44-9EB6-D05AC3914CDA}"/>
                </a:ext>
              </a:extLst>
            </p:cNvPr>
            <p:cNvSpPr txBox="1">
              <a:spLocks noChangeAspect="1" noEditPoints="1" noChangeArrowheads="1" noChangeShapeType="1" noTextEdit="1"/>
            </p:cNvSpPr>
            <p:nvPr/>
          </p:nvSpPr>
          <p:spPr bwMode="auto">
            <a:xfrm>
              <a:off x="6899" y="1935"/>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84</a:t>
              </a:r>
              <a:endParaRPr lang="en-US" sz="1100">
                <a:effectLst/>
                <a:latin typeface="Times New Roman" panose="02020603050405020304" pitchFamily="18" charset="0"/>
                <a:ea typeface="Times New Roman" panose="02020603050405020304" pitchFamily="18" charset="0"/>
              </a:endParaRPr>
            </a:p>
          </p:txBody>
        </p:sp>
        <p:sp>
          <p:nvSpPr>
            <p:cNvPr id="17" name="Text Box 224">
              <a:extLst>
                <a:ext uri="{FF2B5EF4-FFF2-40B4-BE49-F238E27FC236}">
                  <a16:creationId xmlns:a16="http://schemas.microsoft.com/office/drawing/2014/main" id="{9E01A9E5-7C3F-5E4F-B369-5E5B4E42F311}"/>
                </a:ext>
              </a:extLst>
            </p:cNvPr>
            <p:cNvSpPr txBox="1">
              <a:spLocks noChangeAspect="1" noEditPoints="1" noChangeArrowheads="1" noChangeShapeType="1" noTextEdit="1"/>
            </p:cNvSpPr>
            <p:nvPr/>
          </p:nvSpPr>
          <p:spPr bwMode="auto">
            <a:xfrm>
              <a:off x="7191" y="1935"/>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84</a:t>
              </a:r>
              <a:endParaRPr lang="en-US" sz="1100">
                <a:effectLst/>
                <a:latin typeface="Times New Roman" panose="02020603050405020304" pitchFamily="18" charset="0"/>
                <a:ea typeface="Times New Roman" panose="02020603050405020304" pitchFamily="18" charset="0"/>
              </a:endParaRPr>
            </a:p>
          </p:txBody>
        </p:sp>
        <p:sp>
          <p:nvSpPr>
            <p:cNvPr id="18" name="Text Box 223">
              <a:extLst>
                <a:ext uri="{FF2B5EF4-FFF2-40B4-BE49-F238E27FC236}">
                  <a16:creationId xmlns:a16="http://schemas.microsoft.com/office/drawing/2014/main" id="{CE092621-AE29-3347-BF6D-3A073CEA3E72}"/>
                </a:ext>
              </a:extLst>
            </p:cNvPr>
            <p:cNvSpPr txBox="1">
              <a:spLocks noChangeAspect="1" noEditPoints="1" noChangeArrowheads="1" noChangeShapeType="1" noTextEdit="1"/>
            </p:cNvSpPr>
            <p:nvPr/>
          </p:nvSpPr>
          <p:spPr bwMode="auto">
            <a:xfrm>
              <a:off x="6241" y="1987"/>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81</a:t>
              </a:r>
              <a:endParaRPr lang="en-US" sz="1100">
                <a:effectLst/>
                <a:latin typeface="Times New Roman" panose="02020603050405020304" pitchFamily="18" charset="0"/>
                <a:ea typeface="Times New Roman" panose="02020603050405020304" pitchFamily="18" charset="0"/>
              </a:endParaRPr>
            </a:p>
          </p:txBody>
        </p:sp>
        <p:sp>
          <p:nvSpPr>
            <p:cNvPr id="19" name="Text Box 222">
              <a:extLst>
                <a:ext uri="{FF2B5EF4-FFF2-40B4-BE49-F238E27FC236}">
                  <a16:creationId xmlns:a16="http://schemas.microsoft.com/office/drawing/2014/main" id="{6664092D-E556-1E48-9D14-0429297AD85D}"/>
                </a:ext>
              </a:extLst>
            </p:cNvPr>
            <p:cNvSpPr txBox="1">
              <a:spLocks noChangeAspect="1" noEditPoints="1" noChangeArrowheads="1" noChangeShapeType="1" noTextEdit="1"/>
            </p:cNvSpPr>
            <p:nvPr/>
          </p:nvSpPr>
          <p:spPr bwMode="auto">
            <a:xfrm>
              <a:off x="7484" y="2022"/>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79</a:t>
              </a:r>
              <a:endParaRPr lang="en-US" sz="1100">
                <a:effectLst/>
                <a:latin typeface="Times New Roman" panose="02020603050405020304" pitchFamily="18" charset="0"/>
                <a:ea typeface="Times New Roman" panose="02020603050405020304" pitchFamily="18" charset="0"/>
              </a:endParaRPr>
            </a:p>
          </p:txBody>
        </p:sp>
        <p:sp>
          <p:nvSpPr>
            <p:cNvPr id="20" name="Text Box 221">
              <a:extLst>
                <a:ext uri="{FF2B5EF4-FFF2-40B4-BE49-F238E27FC236}">
                  <a16:creationId xmlns:a16="http://schemas.microsoft.com/office/drawing/2014/main" id="{3973D170-0F94-194D-AAFB-439F3D9CDA23}"/>
                </a:ext>
              </a:extLst>
            </p:cNvPr>
            <p:cNvSpPr txBox="1">
              <a:spLocks noChangeAspect="1" noEditPoints="1" noChangeArrowheads="1" noChangeShapeType="1" noTextEdit="1"/>
            </p:cNvSpPr>
            <p:nvPr/>
          </p:nvSpPr>
          <p:spPr bwMode="auto">
            <a:xfrm>
              <a:off x="8362" y="1987"/>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81</a:t>
              </a:r>
              <a:endParaRPr lang="en-US" sz="1100">
                <a:effectLst/>
                <a:latin typeface="Times New Roman" panose="02020603050405020304" pitchFamily="18" charset="0"/>
                <a:ea typeface="Times New Roman" panose="02020603050405020304" pitchFamily="18" charset="0"/>
              </a:endParaRPr>
            </a:p>
          </p:txBody>
        </p:sp>
        <p:sp>
          <p:nvSpPr>
            <p:cNvPr id="21" name="Text Box 220">
              <a:extLst>
                <a:ext uri="{FF2B5EF4-FFF2-40B4-BE49-F238E27FC236}">
                  <a16:creationId xmlns:a16="http://schemas.microsoft.com/office/drawing/2014/main" id="{B6F19294-6BA8-BE48-B957-048F1149889B}"/>
                </a:ext>
              </a:extLst>
            </p:cNvPr>
            <p:cNvSpPr txBox="1">
              <a:spLocks noChangeAspect="1" noEditPoints="1" noChangeArrowheads="1" noChangeShapeType="1" noTextEdit="1"/>
            </p:cNvSpPr>
            <p:nvPr/>
          </p:nvSpPr>
          <p:spPr bwMode="auto">
            <a:xfrm>
              <a:off x="6094" y="2143"/>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72</a:t>
              </a:r>
              <a:endParaRPr lang="en-US" sz="1100">
                <a:effectLst/>
                <a:latin typeface="Times New Roman" panose="02020603050405020304" pitchFamily="18" charset="0"/>
                <a:ea typeface="Times New Roman" panose="02020603050405020304" pitchFamily="18" charset="0"/>
              </a:endParaRPr>
            </a:p>
          </p:txBody>
        </p:sp>
        <p:sp>
          <p:nvSpPr>
            <p:cNvPr id="22" name="Text Box 219">
              <a:extLst>
                <a:ext uri="{FF2B5EF4-FFF2-40B4-BE49-F238E27FC236}">
                  <a16:creationId xmlns:a16="http://schemas.microsoft.com/office/drawing/2014/main" id="{DFAD346F-F1DF-C145-BB24-A2A56A3571C5}"/>
                </a:ext>
              </a:extLst>
            </p:cNvPr>
            <p:cNvSpPr txBox="1">
              <a:spLocks noChangeAspect="1" noEditPoints="1" noChangeArrowheads="1" noChangeShapeType="1" noTextEdit="1"/>
            </p:cNvSpPr>
            <p:nvPr/>
          </p:nvSpPr>
          <p:spPr bwMode="auto">
            <a:xfrm>
              <a:off x="8508" y="2125"/>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73</a:t>
              </a:r>
              <a:endParaRPr lang="en-US" sz="1100">
                <a:effectLst/>
                <a:latin typeface="Times New Roman" panose="02020603050405020304" pitchFamily="18" charset="0"/>
                <a:ea typeface="Times New Roman" panose="02020603050405020304" pitchFamily="18" charset="0"/>
              </a:endParaRPr>
            </a:p>
          </p:txBody>
        </p:sp>
        <p:sp>
          <p:nvSpPr>
            <p:cNvPr id="23" name="Text Box 218">
              <a:extLst>
                <a:ext uri="{FF2B5EF4-FFF2-40B4-BE49-F238E27FC236}">
                  <a16:creationId xmlns:a16="http://schemas.microsoft.com/office/drawing/2014/main" id="{8CFD7B80-88AA-7C4D-8DDB-195F7A8784A5}"/>
                </a:ext>
              </a:extLst>
            </p:cNvPr>
            <p:cNvSpPr txBox="1">
              <a:spLocks noChangeAspect="1" noEditPoints="1" noChangeArrowheads="1" noChangeShapeType="1" noTextEdit="1"/>
            </p:cNvSpPr>
            <p:nvPr/>
          </p:nvSpPr>
          <p:spPr bwMode="auto">
            <a:xfrm>
              <a:off x="7338" y="2229"/>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67</a:t>
              </a:r>
              <a:endParaRPr lang="en-US" sz="1100">
                <a:effectLst/>
                <a:latin typeface="Times New Roman" panose="02020603050405020304" pitchFamily="18" charset="0"/>
                <a:ea typeface="Times New Roman" panose="02020603050405020304" pitchFamily="18" charset="0"/>
              </a:endParaRPr>
            </a:p>
          </p:txBody>
        </p:sp>
        <p:sp>
          <p:nvSpPr>
            <p:cNvPr id="24" name="Text Box 217">
              <a:extLst>
                <a:ext uri="{FF2B5EF4-FFF2-40B4-BE49-F238E27FC236}">
                  <a16:creationId xmlns:a16="http://schemas.microsoft.com/office/drawing/2014/main" id="{B564E644-6AFA-CC4E-9287-1B674BD8C98D}"/>
                </a:ext>
              </a:extLst>
            </p:cNvPr>
            <p:cNvSpPr txBox="1">
              <a:spLocks noChangeAspect="1" noEditPoints="1" noChangeArrowheads="1" noChangeShapeType="1" noTextEdit="1"/>
            </p:cNvSpPr>
            <p:nvPr/>
          </p:nvSpPr>
          <p:spPr bwMode="auto">
            <a:xfrm>
              <a:off x="6826" y="2402"/>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57</a:t>
              </a:r>
              <a:endParaRPr lang="en-US" sz="1100">
                <a:effectLst/>
                <a:latin typeface="Times New Roman" panose="02020603050405020304" pitchFamily="18" charset="0"/>
                <a:ea typeface="Times New Roman" panose="02020603050405020304" pitchFamily="18" charset="0"/>
              </a:endParaRPr>
            </a:p>
          </p:txBody>
        </p:sp>
        <p:sp>
          <p:nvSpPr>
            <p:cNvPr id="25" name="Text Box 216">
              <a:extLst>
                <a:ext uri="{FF2B5EF4-FFF2-40B4-BE49-F238E27FC236}">
                  <a16:creationId xmlns:a16="http://schemas.microsoft.com/office/drawing/2014/main" id="{CAE67FF2-5A88-464A-A9A3-37DBB33C54A6}"/>
                </a:ext>
              </a:extLst>
            </p:cNvPr>
            <p:cNvSpPr txBox="1">
              <a:spLocks noChangeAspect="1" noEditPoints="1" noChangeArrowheads="1" noChangeShapeType="1" noTextEdit="1"/>
            </p:cNvSpPr>
            <p:nvPr/>
          </p:nvSpPr>
          <p:spPr bwMode="auto">
            <a:xfrm>
              <a:off x="7557" y="2384"/>
              <a:ext cx="326"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58</a:t>
              </a:r>
              <a:endParaRPr lang="en-US" sz="1100">
                <a:effectLst/>
                <a:latin typeface="Times New Roman" panose="02020603050405020304" pitchFamily="18" charset="0"/>
                <a:ea typeface="Times New Roman" panose="02020603050405020304" pitchFamily="18" charset="0"/>
              </a:endParaRPr>
            </a:p>
            <a:p>
              <a:pPr marL="46355" marR="0">
                <a:spcBef>
                  <a:spcPts val="195"/>
                </a:spcBef>
                <a:spcAft>
                  <a:spcPts val="0"/>
                </a:spcAft>
              </a:pPr>
              <a:r>
                <a:rPr lang="en-US" sz="350">
                  <a:effectLst/>
                  <a:latin typeface="Helvetica" pitchFamily="2" charset="0"/>
                  <a:ea typeface="Times New Roman" panose="02020603050405020304" pitchFamily="18" charset="0"/>
                </a:rPr>
                <a:t>51 51</a:t>
              </a:r>
              <a:endParaRPr lang="en-US" sz="1100">
                <a:effectLst/>
                <a:latin typeface="Times New Roman" panose="02020603050405020304" pitchFamily="18" charset="0"/>
                <a:ea typeface="Times New Roman" panose="02020603050405020304" pitchFamily="18" charset="0"/>
              </a:endParaRPr>
            </a:p>
          </p:txBody>
        </p:sp>
        <p:sp>
          <p:nvSpPr>
            <p:cNvPr id="26" name="Text Box 215">
              <a:extLst>
                <a:ext uri="{FF2B5EF4-FFF2-40B4-BE49-F238E27FC236}">
                  <a16:creationId xmlns:a16="http://schemas.microsoft.com/office/drawing/2014/main" id="{3E6257C2-7159-B248-8A7D-447BC55EE262}"/>
                </a:ext>
              </a:extLst>
            </p:cNvPr>
            <p:cNvSpPr txBox="1">
              <a:spLocks noChangeAspect="1" noEditPoints="1" noChangeArrowheads="1" noChangeShapeType="1" noTextEdit="1"/>
            </p:cNvSpPr>
            <p:nvPr/>
          </p:nvSpPr>
          <p:spPr bwMode="auto">
            <a:xfrm>
              <a:off x="8142" y="2419"/>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56</a:t>
              </a:r>
              <a:endParaRPr lang="en-US" sz="1100">
                <a:effectLst/>
                <a:latin typeface="Times New Roman" panose="02020603050405020304" pitchFamily="18" charset="0"/>
                <a:ea typeface="Times New Roman" panose="02020603050405020304" pitchFamily="18" charset="0"/>
              </a:endParaRPr>
            </a:p>
          </p:txBody>
        </p:sp>
        <p:sp>
          <p:nvSpPr>
            <p:cNvPr id="27" name="Text Box 214">
              <a:extLst>
                <a:ext uri="{FF2B5EF4-FFF2-40B4-BE49-F238E27FC236}">
                  <a16:creationId xmlns:a16="http://schemas.microsoft.com/office/drawing/2014/main" id="{3325CA66-4B67-EA4F-AF94-7F67C6FA12C7}"/>
                </a:ext>
              </a:extLst>
            </p:cNvPr>
            <p:cNvSpPr txBox="1">
              <a:spLocks noChangeAspect="1" noEditPoints="1" noChangeArrowheads="1" noChangeShapeType="1" noTextEdit="1"/>
            </p:cNvSpPr>
            <p:nvPr/>
          </p:nvSpPr>
          <p:spPr bwMode="auto">
            <a:xfrm>
              <a:off x="6972" y="2523"/>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50</a:t>
              </a:r>
              <a:endParaRPr lang="en-US" sz="1100">
                <a:effectLst/>
                <a:latin typeface="Times New Roman" panose="02020603050405020304" pitchFamily="18" charset="0"/>
                <a:ea typeface="Times New Roman" panose="02020603050405020304" pitchFamily="18" charset="0"/>
              </a:endParaRPr>
            </a:p>
          </p:txBody>
        </p:sp>
        <p:sp>
          <p:nvSpPr>
            <p:cNvPr id="28" name="Text Box 213">
              <a:extLst>
                <a:ext uri="{FF2B5EF4-FFF2-40B4-BE49-F238E27FC236}">
                  <a16:creationId xmlns:a16="http://schemas.microsoft.com/office/drawing/2014/main" id="{D174F623-8FC6-4D44-9945-737BD114D36E}"/>
                </a:ext>
              </a:extLst>
            </p:cNvPr>
            <p:cNvSpPr txBox="1">
              <a:spLocks noChangeAspect="1" noEditPoints="1" noChangeArrowheads="1" noChangeShapeType="1" noTextEdit="1"/>
            </p:cNvSpPr>
            <p:nvPr/>
          </p:nvSpPr>
          <p:spPr bwMode="auto">
            <a:xfrm>
              <a:off x="6753" y="2575"/>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p:txBody>
        </p:sp>
        <p:sp>
          <p:nvSpPr>
            <p:cNvPr id="29" name="Text Box 212">
              <a:extLst>
                <a:ext uri="{FF2B5EF4-FFF2-40B4-BE49-F238E27FC236}">
                  <a16:creationId xmlns:a16="http://schemas.microsoft.com/office/drawing/2014/main" id="{10399531-6C23-D642-BB28-4E1F987357DC}"/>
                </a:ext>
              </a:extLst>
            </p:cNvPr>
            <p:cNvSpPr txBox="1">
              <a:spLocks noChangeAspect="1" noEditPoints="1" noChangeArrowheads="1" noChangeShapeType="1" noTextEdit="1"/>
            </p:cNvSpPr>
            <p:nvPr/>
          </p:nvSpPr>
          <p:spPr bwMode="auto">
            <a:xfrm>
              <a:off x="8435" y="2644"/>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43</a:t>
              </a:r>
              <a:endParaRPr lang="en-US" sz="1100">
                <a:effectLst/>
                <a:latin typeface="Times New Roman" panose="02020603050405020304" pitchFamily="18" charset="0"/>
                <a:ea typeface="Times New Roman" panose="02020603050405020304" pitchFamily="18" charset="0"/>
              </a:endParaRPr>
            </a:p>
          </p:txBody>
        </p:sp>
        <p:sp>
          <p:nvSpPr>
            <p:cNvPr id="30" name="Text Box 211">
              <a:extLst>
                <a:ext uri="{FF2B5EF4-FFF2-40B4-BE49-F238E27FC236}">
                  <a16:creationId xmlns:a16="http://schemas.microsoft.com/office/drawing/2014/main" id="{07B72B6F-112B-7B45-B229-374C1FC12AF3}"/>
                </a:ext>
              </a:extLst>
            </p:cNvPr>
            <p:cNvSpPr txBox="1">
              <a:spLocks noChangeAspect="1" noEditPoints="1" noChangeArrowheads="1" noChangeShapeType="1" noTextEdit="1"/>
            </p:cNvSpPr>
            <p:nvPr/>
          </p:nvSpPr>
          <p:spPr bwMode="auto">
            <a:xfrm>
              <a:off x="6680" y="2765"/>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36</a:t>
              </a:r>
              <a:endParaRPr lang="en-US" sz="1100">
                <a:effectLst/>
                <a:latin typeface="Times New Roman" panose="02020603050405020304" pitchFamily="18" charset="0"/>
                <a:ea typeface="Times New Roman" panose="02020603050405020304" pitchFamily="18" charset="0"/>
              </a:endParaRPr>
            </a:p>
          </p:txBody>
        </p:sp>
        <p:sp>
          <p:nvSpPr>
            <p:cNvPr id="31" name="Text Box 210">
              <a:extLst>
                <a:ext uri="{FF2B5EF4-FFF2-40B4-BE49-F238E27FC236}">
                  <a16:creationId xmlns:a16="http://schemas.microsoft.com/office/drawing/2014/main" id="{F2563278-81AE-AC4C-83A9-9854D9A62782}"/>
                </a:ext>
              </a:extLst>
            </p:cNvPr>
            <p:cNvSpPr txBox="1">
              <a:spLocks noChangeAspect="1" noEditPoints="1" noChangeArrowheads="1" noChangeShapeType="1" noTextEdit="1"/>
            </p:cNvSpPr>
            <p:nvPr/>
          </p:nvSpPr>
          <p:spPr bwMode="auto">
            <a:xfrm>
              <a:off x="7411" y="2747"/>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p:txBody>
        </p:sp>
        <p:sp>
          <p:nvSpPr>
            <p:cNvPr id="32" name="Text Box 209">
              <a:extLst>
                <a:ext uri="{FF2B5EF4-FFF2-40B4-BE49-F238E27FC236}">
                  <a16:creationId xmlns:a16="http://schemas.microsoft.com/office/drawing/2014/main" id="{BEEBE989-5AD6-6B48-AB0A-584455768F25}"/>
                </a:ext>
              </a:extLst>
            </p:cNvPr>
            <p:cNvSpPr txBox="1">
              <a:spLocks noChangeAspect="1" noEditPoints="1" noChangeArrowheads="1" noChangeShapeType="1" noTextEdit="1"/>
            </p:cNvSpPr>
            <p:nvPr/>
          </p:nvSpPr>
          <p:spPr bwMode="auto">
            <a:xfrm>
              <a:off x="7850" y="2747"/>
              <a:ext cx="32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37 34</a:t>
              </a:r>
              <a:endParaRPr lang="en-US" sz="1100">
                <a:effectLst/>
                <a:latin typeface="Times New Roman" panose="02020603050405020304" pitchFamily="18" charset="0"/>
                <a:ea typeface="Times New Roman" panose="02020603050405020304" pitchFamily="18" charset="0"/>
              </a:endParaRPr>
            </a:p>
          </p:txBody>
        </p:sp>
        <p:sp>
          <p:nvSpPr>
            <p:cNvPr id="33" name="Text Box 208">
              <a:extLst>
                <a:ext uri="{FF2B5EF4-FFF2-40B4-BE49-F238E27FC236}">
                  <a16:creationId xmlns:a16="http://schemas.microsoft.com/office/drawing/2014/main" id="{5011E7A9-1794-E547-A79E-BAE07C5BEC7E}"/>
                </a:ext>
              </a:extLst>
            </p:cNvPr>
            <p:cNvSpPr txBox="1">
              <a:spLocks noChangeAspect="1" noEditPoints="1" noChangeArrowheads="1" noChangeShapeType="1" noTextEdit="1"/>
            </p:cNvSpPr>
            <p:nvPr/>
          </p:nvSpPr>
          <p:spPr bwMode="auto">
            <a:xfrm>
              <a:off x="6606" y="3024"/>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p:txBody>
        </p:sp>
        <p:sp>
          <p:nvSpPr>
            <p:cNvPr id="34" name="Text Box 207">
              <a:extLst>
                <a:ext uri="{FF2B5EF4-FFF2-40B4-BE49-F238E27FC236}">
                  <a16:creationId xmlns:a16="http://schemas.microsoft.com/office/drawing/2014/main" id="{216CDFF3-9667-794D-9D04-E6F4D55ADD8F}"/>
                </a:ext>
              </a:extLst>
            </p:cNvPr>
            <p:cNvSpPr txBox="1">
              <a:spLocks noChangeAspect="1" noEditPoints="1" noChangeArrowheads="1" noChangeShapeType="1" noTextEdit="1"/>
            </p:cNvSpPr>
            <p:nvPr/>
          </p:nvSpPr>
          <p:spPr bwMode="auto">
            <a:xfrm>
              <a:off x="7118" y="3197"/>
              <a:ext cx="10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11</a:t>
              </a:r>
              <a:endParaRPr lang="en-US" sz="1100">
                <a:effectLst/>
                <a:latin typeface="Times New Roman" panose="02020603050405020304" pitchFamily="18" charset="0"/>
                <a:ea typeface="Times New Roman" panose="02020603050405020304" pitchFamily="18" charset="0"/>
              </a:endParaRPr>
            </a:p>
          </p:txBody>
        </p:sp>
        <p:sp>
          <p:nvSpPr>
            <p:cNvPr id="35" name="Text Box 206">
              <a:extLst>
                <a:ext uri="{FF2B5EF4-FFF2-40B4-BE49-F238E27FC236}">
                  <a16:creationId xmlns:a16="http://schemas.microsoft.com/office/drawing/2014/main" id="{F30276A1-6677-6D43-94D4-39955EA10D86}"/>
                </a:ext>
              </a:extLst>
            </p:cNvPr>
            <p:cNvSpPr txBox="1">
              <a:spLocks noChangeAspect="1" noEditPoints="1" noChangeArrowheads="1" noChangeShapeType="1" noTextEdit="1"/>
            </p:cNvSpPr>
            <p:nvPr/>
          </p:nvSpPr>
          <p:spPr bwMode="auto">
            <a:xfrm>
              <a:off x="7923" y="3093"/>
              <a:ext cx="179" cy="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380"/>
                </a:lnSpc>
                <a:spcBef>
                  <a:spcPts val="15"/>
                </a:spcBef>
                <a:spcAft>
                  <a:spcPts val="0"/>
                </a:spcAft>
              </a:pPr>
              <a:r>
                <a:rPr lang="en-US" sz="350">
                  <a:effectLst/>
                  <a:latin typeface="Helvetica" pitchFamily="2" charset="0"/>
                  <a:ea typeface="Times New Roman" panose="02020603050405020304" pitchFamily="18" charset="0"/>
                </a:rPr>
                <a:t>17</a:t>
              </a:r>
              <a:endParaRPr lang="en-US" sz="1100">
                <a:effectLst/>
                <a:latin typeface="Times New Roman" panose="02020603050405020304" pitchFamily="18" charset="0"/>
                <a:ea typeface="Times New Roman" panose="02020603050405020304" pitchFamily="18" charset="0"/>
              </a:endParaRPr>
            </a:p>
            <a:p>
              <a:pPr marL="46355" marR="0">
                <a:lnSpc>
                  <a:spcPts val="380"/>
                </a:lnSpc>
                <a:spcBef>
                  <a:spcPts val="0"/>
                </a:spcBef>
                <a:spcAft>
                  <a:spcPts val="0"/>
                </a:spcAft>
              </a:pPr>
              <a:r>
                <a:rPr lang="en-US" sz="350">
                  <a:effectLst/>
                  <a:latin typeface="Helvetica" pitchFamily="2"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p:txBody>
        </p:sp>
        <p:sp>
          <p:nvSpPr>
            <p:cNvPr id="36" name="Text Box 205">
              <a:extLst>
                <a:ext uri="{FF2B5EF4-FFF2-40B4-BE49-F238E27FC236}">
                  <a16:creationId xmlns:a16="http://schemas.microsoft.com/office/drawing/2014/main" id="{37A26E4C-2BAE-964A-A4C4-2906ACADAF60}"/>
                </a:ext>
              </a:extLst>
            </p:cNvPr>
            <p:cNvSpPr txBox="1">
              <a:spLocks noChangeAspect="1" noEditPoints="1" noChangeArrowheads="1" noChangeShapeType="1" noTextEdit="1"/>
            </p:cNvSpPr>
            <p:nvPr/>
          </p:nvSpPr>
          <p:spPr bwMode="auto">
            <a:xfrm>
              <a:off x="7286" y="3266"/>
              <a:ext cx="6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p:txBody>
        </p:sp>
        <p:sp>
          <p:nvSpPr>
            <p:cNvPr id="37" name="Text Box 204">
              <a:extLst>
                <a:ext uri="{FF2B5EF4-FFF2-40B4-BE49-F238E27FC236}">
                  <a16:creationId xmlns:a16="http://schemas.microsoft.com/office/drawing/2014/main" id="{2EFD1F16-5EF4-BE40-A24B-3145248CD957}"/>
                </a:ext>
              </a:extLst>
            </p:cNvPr>
            <p:cNvSpPr txBox="1">
              <a:spLocks noChangeAspect="1" noEditPoints="1" noChangeArrowheads="1" noChangeShapeType="1" noTextEdit="1"/>
            </p:cNvSpPr>
            <p:nvPr/>
          </p:nvSpPr>
          <p:spPr bwMode="auto">
            <a:xfrm>
              <a:off x="3995" y="3370"/>
              <a:ext cx="6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p:txBody>
        </p:sp>
        <p:sp>
          <p:nvSpPr>
            <p:cNvPr id="38" name="Text Box 203">
              <a:extLst>
                <a:ext uri="{FF2B5EF4-FFF2-40B4-BE49-F238E27FC236}">
                  <a16:creationId xmlns:a16="http://schemas.microsoft.com/office/drawing/2014/main" id="{474E9C64-B2CB-A545-BBA0-D905025BC50F}"/>
                </a:ext>
              </a:extLst>
            </p:cNvPr>
            <p:cNvSpPr txBox="1">
              <a:spLocks noChangeAspect="1" noEditPoints="1" noChangeArrowheads="1" noChangeShapeType="1" noTextEdit="1"/>
            </p:cNvSpPr>
            <p:nvPr/>
          </p:nvSpPr>
          <p:spPr bwMode="auto">
            <a:xfrm>
              <a:off x="5896" y="3370"/>
              <a:ext cx="6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15"/>
                </a:spcBef>
                <a:spcAft>
                  <a:spcPts val="0"/>
                </a:spcAft>
              </a:pPr>
              <a:r>
                <a:rPr lang="en-US" sz="350">
                  <a:effectLst/>
                  <a:latin typeface="Helvetica" pitchFamily="2"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p:txBody>
        </p:sp>
      </p:grpSp>
      <p:sp>
        <p:nvSpPr>
          <p:cNvPr id="40" name="TextBox 39">
            <a:extLst>
              <a:ext uri="{FF2B5EF4-FFF2-40B4-BE49-F238E27FC236}">
                <a16:creationId xmlns:a16="http://schemas.microsoft.com/office/drawing/2014/main" id="{8B6C07E3-1456-DD8F-4632-72271169E2A2}"/>
              </a:ext>
            </a:extLst>
          </p:cNvPr>
          <p:cNvSpPr txBox="1"/>
          <p:nvPr/>
        </p:nvSpPr>
        <p:spPr>
          <a:xfrm>
            <a:off x="10716659" y="6105531"/>
            <a:ext cx="860717" cy="307777"/>
          </a:xfrm>
          <a:prstGeom prst="rect">
            <a:avLst/>
          </a:prstGeom>
          <a:noFill/>
        </p:spPr>
        <p:txBody>
          <a:bodyPr wrap="square" rtlCol="0">
            <a:spAutoFit/>
          </a:bodyPr>
          <a:lstStyle/>
          <a:p>
            <a:r>
              <a:rPr lang="en-US" sz="1400" dirty="0"/>
              <a:t>2020</a:t>
            </a:r>
          </a:p>
        </p:txBody>
      </p:sp>
      <p:sp>
        <p:nvSpPr>
          <p:cNvPr id="41" name="TextBox 40">
            <a:extLst>
              <a:ext uri="{FF2B5EF4-FFF2-40B4-BE49-F238E27FC236}">
                <a16:creationId xmlns:a16="http://schemas.microsoft.com/office/drawing/2014/main" id="{328D5DC9-67AC-32AA-4D20-5052F2BA6F4A}"/>
              </a:ext>
            </a:extLst>
          </p:cNvPr>
          <p:cNvSpPr txBox="1"/>
          <p:nvPr/>
        </p:nvSpPr>
        <p:spPr>
          <a:xfrm>
            <a:off x="7670461" y="6119849"/>
            <a:ext cx="982779" cy="307777"/>
          </a:xfrm>
          <a:prstGeom prst="rect">
            <a:avLst/>
          </a:prstGeom>
          <a:noFill/>
        </p:spPr>
        <p:txBody>
          <a:bodyPr wrap="square" rtlCol="0">
            <a:spAutoFit/>
          </a:bodyPr>
          <a:lstStyle/>
          <a:p>
            <a:r>
              <a:rPr lang="en-US" sz="1400" dirty="0"/>
              <a:t>2000</a:t>
            </a:r>
          </a:p>
        </p:txBody>
      </p:sp>
      <p:sp>
        <p:nvSpPr>
          <p:cNvPr id="42" name="TextBox 41">
            <a:extLst>
              <a:ext uri="{FF2B5EF4-FFF2-40B4-BE49-F238E27FC236}">
                <a16:creationId xmlns:a16="http://schemas.microsoft.com/office/drawing/2014/main" id="{0400548E-EAAF-12B9-A1FD-E7816BC8D6B9}"/>
              </a:ext>
            </a:extLst>
          </p:cNvPr>
          <p:cNvSpPr txBox="1"/>
          <p:nvPr/>
        </p:nvSpPr>
        <p:spPr>
          <a:xfrm>
            <a:off x="4539733" y="6105076"/>
            <a:ext cx="954873" cy="307777"/>
          </a:xfrm>
          <a:prstGeom prst="rect">
            <a:avLst/>
          </a:prstGeom>
          <a:noFill/>
        </p:spPr>
        <p:txBody>
          <a:bodyPr wrap="square" rtlCol="0">
            <a:spAutoFit/>
          </a:bodyPr>
          <a:lstStyle/>
          <a:p>
            <a:r>
              <a:rPr lang="en-US" sz="1400" dirty="0"/>
              <a:t>1980</a:t>
            </a:r>
          </a:p>
        </p:txBody>
      </p:sp>
      <p:sp>
        <p:nvSpPr>
          <p:cNvPr id="43" name="TextBox 42">
            <a:extLst>
              <a:ext uri="{FF2B5EF4-FFF2-40B4-BE49-F238E27FC236}">
                <a16:creationId xmlns:a16="http://schemas.microsoft.com/office/drawing/2014/main" id="{CF5BE1C2-034D-DF91-4637-21862175D4AD}"/>
              </a:ext>
            </a:extLst>
          </p:cNvPr>
          <p:cNvSpPr txBox="1"/>
          <p:nvPr/>
        </p:nvSpPr>
        <p:spPr>
          <a:xfrm>
            <a:off x="1518407" y="6096539"/>
            <a:ext cx="550151" cy="307777"/>
          </a:xfrm>
          <a:prstGeom prst="rect">
            <a:avLst/>
          </a:prstGeom>
          <a:noFill/>
        </p:spPr>
        <p:txBody>
          <a:bodyPr wrap="none" rtlCol="0">
            <a:spAutoFit/>
          </a:bodyPr>
          <a:lstStyle/>
          <a:p>
            <a:r>
              <a:rPr lang="en-US" sz="1400" dirty="0"/>
              <a:t>1960</a:t>
            </a:r>
          </a:p>
        </p:txBody>
      </p:sp>
      <p:sp>
        <p:nvSpPr>
          <p:cNvPr id="44" name="TextBox 43">
            <a:extLst>
              <a:ext uri="{FF2B5EF4-FFF2-40B4-BE49-F238E27FC236}">
                <a16:creationId xmlns:a16="http://schemas.microsoft.com/office/drawing/2014/main" id="{AB8E153E-3696-765C-FFA6-EAEAB57776A2}"/>
              </a:ext>
            </a:extLst>
          </p:cNvPr>
          <p:cNvSpPr txBox="1"/>
          <p:nvPr/>
        </p:nvSpPr>
        <p:spPr>
          <a:xfrm rot="16200000">
            <a:off x="-629868" y="3488315"/>
            <a:ext cx="1784463" cy="369332"/>
          </a:xfrm>
          <a:prstGeom prst="rect">
            <a:avLst/>
          </a:prstGeom>
          <a:noFill/>
        </p:spPr>
        <p:txBody>
          <a:bodyPr wrap="none" rtlCol="0">
            <a:spAutoFit/>
          </a:bodyPr>
          <a:lstStyle/>
          <a:p>
            <a:r>
              <a:rPr lang="en-US" dirty="0"/>
              <a:t>Number of Cases</a:t>
            </a:r>
          </a:p>
        </p:txBody>
      </p:sp>
      <p:sp>
        <p:nvSpPr>
          <p:cNvPr id="45" name="TextBox 44">
            <a:extLst>
              <a:ext uri="{FF2B5EF4-FFF2-40B4-BE49-F238E27FC236}">
                <a16:creationId xmlns:a16="http://schemas.microsoft.com/office/drawing/2014/main" id="{E920053E-4389-9241-0DA6-F01C447E7066}"/>
              </a:ext>
            </a:extLst>
          </p:cNvPr>
          <p:cNvSpPr txBox="1"/>
          <p:nvPr/>
        </p:nvSpPr>
        <p:spPr>
          <a:xfrm>
            <a:off x="5561902" y="6453535"/>
            <a:ext cx="595617" cy="369332"/>
          </a:xfrm>
          <a:prstGeom prst="rect">
            <a:avLst/>
          </a:prstGeom>
          <a:noFill/>
        </p:spPr>
        <p:txBody>
          <a:bodyPr wrap="square" rtlCol="0">
            <a:spAutoFit/>
          </a:bodyPr>
          <a:lstStyle/>
          <a:p>
            <a:r>
              <a:rPr lang="en-US" dirty="0"/>
              <a:t>Year</a:t>
            </a:r>
          </a:p>
        </p:txBody>
      </p:sp>
      <p:sp>
        <p:nvSpPr>
          <p:cNvPr id="46" name="TextBox 45">
            <a:extLst>
              <a:ext uri="{FF2B5EF4-FFF2-40B4-BE49-F238E27FC236}">
                <a16:creationId xmlns:a16="http://schemas.microsoft.com/office/drawing/2014/main" id="{CD782593-3362-084C-4FE7-648C880A6C60}"/>
              </a:ext>
            </a:extLst>
          </p:cNvPr>
          <p:cNvSpPr txBox="1"/>
          <p:nvPr/>
        </p:nvSpPr>
        <p:spPr>
          <a:xfrm>
            <a:off x="379830" y="4144369"/>
            <a:ext cx="701429" cy="307777"/>
          </a:xfrm>
          <a:prstGeom prst="rect">
            <a:avLst/>
          </a:prstGeom>
          <a:noFill/>
        </p:spPr>
        <p:txBody>
          <a:bodyPr wrap="square" rtlCol="0">
            <a:spAutoFit/>
          </a:bodyPr>
          <a:lstStyle/>
          <a:p>
            <a:r>
              <a:rPr lang="en-US" sz="1400" dirty="0"/>
              <a:t>100</a:t>
            </a:r>
          </a:p>
        </p:txBody>
      </p:sp>
      <p:sp>
        <p:nvSpPr>
          <p:cNvPr id="47" name="TextBox 46">
            <a:extLst>
              <a:ext uri="{FF2B5EF4-FFF2-40B4-BE49-F238E27FC236}">
                <a16:creationId xmlns:a16="http://schemas.microsoft.com/office/drawing/2014/main" id="{A6350719-F333-B8C7-CD12-8EDB982FAEBE}"/>
              </a:ext>
            </a:extLst>
          </p:cNvPr>
          <p:cNvSpPr txBox="1"/>
          <p:nvPr/>
        </p:nvSpPr>
        <p:spPr>
          <a:xfrm>
            <a:off x="379830" y="2508883"/>
            <a:ext cx="566557" cy="307777"/>
          </a:xfrm>
          <a:prstGeom prst="rect">
            <a:avLst/>
          </a:prstGeom>
          <a:noFill/>
        </p:spPr>
        <p:txBody>
          <a:bodyPr wrap="square" rtlCol="0">
            <a:spAutoFit/>
          </a:bodyPr>
          <a:lstStyle/>
          <a:p>
            <a:r>
              <a:rPr lang="en-US" sz="1400" dirty="0"/>
              <a:t>200</a:t>
            </a:r>
          </a:p>
        </p:txBody>
      </p:sp>
    </p:spTree>
    <p:extLst>
      <p:ext uri="{BB962C8B-B14F-4D97-AF65-F5344CB8AC3E}">
        <p14:creationId xmlns:p14="http://schemas.microsoft.com/office/powerpoint/2010/main" val="2612664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E9D48E-6E1C-8E69-0D1D-94DE03FBFEA0}"/>
              </a:ext>
            </a:extLst>
          </p:cNvPr>
          <p:cNvSpPr>
            <a:spLocks noGrp="1"/>
          </p:cNvSpPr>
          <p:nvPr>
            <p:ph type="ctrTitle"/>
          </p:nvPr>
        </p:nvSpPr>
        <p:spPr>
          <a:xfrm>
            <a:off x="1386865" y="713065"/>
            <a:ext cx="6596245" cy="4429386"/>
          </a:xfrm>
        </p:spPr>
        <p:txBody>
          <a:bodyPr>
            <a:normAutofit fontScale="90000"/>
          </a:bodyPr>
          <a:lstStyle/>
          <a:p>
            <a:pPr algn="l"/>
            <a:r>
              <a:rPr lang="en-US" sz="3200" dirty="0">
                <a:solidFill>
                  <a:srgbClr val="FFFFFF"/>
                </a:solidFill>
              </a:rPr>
              <a:t>Third Argument</a:t>
            </a:r>
            <a:br>
              <a:rPr lang="en-US" sz="3200" dirty="0">
                <a:solidFill>
                  <a:srgbClr val="FFFFFF"/>
                </a:solidFill>
              </a:rPr>
            </a:br>
            <a:br>
              <a:rPr lang="en-US" sz="3200" dirty="0">
                <a:solidFill>
                  <a:srgbClr val="FFFFFF"/>
                </a:solidFill>
              </a:rPr>
            </a:br>
            <a:r>
              <a:rPr lang="en-US" sz="3200" dirty="0">
                <a:solidFill>
                  <a:schemeClr val="bg1"/>
                </a:solidFill>
              </a:rPr>
              <a:t>If it had brought substantial disruption to international relations, the number of universal jurisdiction trials over crimes against humanity, genocide, torture, and war crimes would not have increased over time.</a:t>
            </a:r>
            <a:br>
              <a:rPr lang="en-US" sz="3200" dirty="0"/>
            </a:br>
            <a:br>
              <a:rPr lang="en-US" sz="3200" dirty="0">
                <a:solidFill>
                  <a:schemeClr val="bg1"/>
                </a:solidFill>
              </a:rPr>
            </a:br>
            <a:br>
              <a:rPr lang="en-US" sz="3200" dirty="0">
                <a:solidFill>
                  <a:schemeClr val="bg1"/>
                </a:solidFill>
              </a:rPr>
            </a:br>
            <a:r>
              <a:rPr lang="en-US" sz="3200" dirty="0">
                <a:solidFill>
                  <a:schemeClr val="bg1"/>
                </a:solidFill>
              </a:rPr>
              <a:t>But instead, they have increased over time.</a:t>
            </a:r>
            <a:br>
              <a:rPr lang="en-US" sz="2000" dirty="0"/>
            </a:br>
            <a:br>
              <a:rPr lang="en-US" sz="2300" dirty="0">
                <a:solidFill>
                  <a:srgbClr val="FFFFFF"/>
                </a:solidFill>
              </a:rPr>
            </a:br>
            <a:endParaRPr lang="en-US" sz="2300" dirty="0">
              <a:solidFill>
                <a:srgbClr val="FFFFFF"/>
              </a:solidFill>
            </a:endParaRP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DF22FE8-F85F-0C8C-7D54-004B2D644BFE}"/>
              </a:ext>
            </a:extLst>
          </p:cNvPr>
          <p:cNvSpPr>
            <a:spLocks noGrp="1"/>
          </p:cNvSpPr>
          <p:nvPr>
            <p:ph type="subTitle" idx="1"/>
          </p:nvPr>
        </p:nvSpPr>
        <p:spPr>
          <a:xfrm>
            <a:off x="1931874" y="4797188"/>
            <a:ext cx="6051236" cy="1241828"/>
          </a:xfrm>
        </p:spPr>
        <p:txBody>
          <a:bodyPr>
            <a:normAutofit/>
          </a:bodyPr>
          <a:lstStyle/>
          <a:p>
            <a:pPr algn="r"/>
            <a:endParaRPr lang="en-US">
              <a:solidFill>
                <a:srgbClr val="FFFFFF"/>
              </a:solidFill>
            </a:endParaRP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629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9E921-427F-7E41-E699-189699CA86DD}"/>
              </a:ext>
            </a:extLst>
          </p:cNvPr>
          <p:cNvSpPr>
            <a:spLocks noGrp="1"/>
          </p:cNvSpPr>
          <p:nvPr>
            <p:ph type="title"/>
          </p:nvPr>
        </p:nvSpPr>
        <p:spPr/>
        <p:txBody>
          <a:bodyPr>
            <a:normAutofit fontScale="90000"/>
          </a:bodyPr>
          <a:lstStyle/>
          <a:p>
            <a:r>
              <a:rPr lang="en-US" dirty="0"/>
              <a:t>Figure 2: Universal Jurisdiction Trials Over Time</a:t>
            </a:r>
            <a:br>
              <a:rPr lang="en-US" dirty="0"/>
            </a:br>
            <a:r>
              <a:rPr lang="en-US" sz="2400" dirty="0"/>
              <a:t>Source: Langer’s Universal Jurisdiction Database</a:t>
            </a:r>
          </a:p>
        </p:txBody>
      </p:sp>
      <p:graphicFrame>
        <p:nvGraphicFramePr>
          <p:cNvPr id="4" name="Content Placeholder 3">
            <a:extLst>
              <a:ext uri="{FF2B5EF4-FFF2-40B4-BE49-F238E27FC236}">
                <a16:creationId xmlns:a16="http://schemas.microsoft.com/office/drawing/2014/main" id="{2BE356BC-D02F-5745-CF07-DC919E2E5F8E}"/>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7784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E9D48E-6E1C-8E69-0D1D-94DE03FBFEA0}"/>
              </a:ext>
            </a:extLst>
          </p:cNvPr>
          <p:cNvSpPr>
            <a:spLocks noGrp="1"/>
          </p:cNvSpPr>
          <p:nvPr>
            <p:ph type="ctrTitle"/>
          </p:nvPr>
        </p:nvSpPr>
        <p:spPr>
          <a:xfrm>
            <a:off x="446849" y="19035"/>
            <a:ext cx="8124345" cy="6115728"/>
          </a:xfrm>
        </p:spPr>
        <p:txBody>
          <a:bodyPr>
            <a:normAutofit fontScale="90000"/>
          </a:bodyPr>
          <a:lstStyle/>
          <a:p>
            <a:pPr algn="l"/>
            <a:r>
              <a:rPr lang="en-US" sz="3200" dirty="0">
                <a:solidFill>
                  <a:srgbClr val="FFFFFF"/>
                </a:solidFill>
              </a:rPr>
              <a:t>Fourth Argument</a:t>
            </a:r>
            <a:br>
              <a:rPr lang="en-US" sz="3200" dirty="0">
                <a:solidFill>
                  <a:srgbClr val="FFFFFF"/>
                </a:solidFill>
              </a:rPr>
            </a:br>
            <a:br>
              <a:rPr lang="en-US" sz="3200" dirty="0">
                <a:solidFill>
                  <a:srgbClr val="FFFFFF"/>
                </a:solidFill>
              </a:rPr>
            </a:br>
            <a:r>
              <a:rPr lang="en-US" sz="3200" dirty="0">
                <a:solidFill>
                  <a:schemeClr val="bg1"/>
                </a:solidFill>
              </a:rPr>
              <a:t>Universal jurisdiction has not brought substantial disruption to international relations, because universal jurisdiction trials have concentrated on cases that the international community agrees that they should be tried and punished.</a:t>
            </a:r>
            <a:br>
              <a:rPr lang="en-US" sz="3200" dirty="0">
                <a:solidFill>
                  <a:schemeClr val="bg1"/>
                </a:solidFill>
              </a:rPr>
            </a:br>
            <a:br>
              <a:rPr lang="en-US" sz="3200" dirty="0">
                <a:solidFill>
                  <a:schemeClr val="bg1"/>
                </a:solidFill>
              </a:rPr>
            </a:br>
            <a:r>
              <a:rPr lang="en-US" sz="3200" dirty="0">
                <a:solidFill>
                  <a:schemeClr val="bg1"/>
                </a:solidFill>
              </a:rPr>
              <a:t>Over 70% of universal jurisdiction trials have been on situations the international community has agreed they must be prosecuted.</a:t>
            </a:r>
            <a:br>
              <a:rPr lang="en-US" sz="3200" dirty="0"/>
            </a:br>
            <a:br>
              <a:rPr lang="en-US" sz="3200" dirty="0">
                <a:solidFill>
                  <a:schemeClr val="bg1"/>
                </a:solidFill>
              </a:rPr>
            </a:br>
            <a:br>
              <a:rPr lang="en-US" sz="3200" dirty="0">
                <a:solidFill>
                  <a:schemeClr val="bg1"/>
                </a:solidFill>
              </a:rPr>
            </a:br>
            <a:br>
              <a:rPr lang="en-US" sz="2000" dirty="0"/>
            </a:br>
            <a:br>
              <a:rPr lang="en-US" sz="2300" dirty="0">
                <a:solidFill>
                  <a:srgbClr val="FFFFFF"/>
                </a:solidFill>
              </a:rPr>
            </a:br>
            <a:endParaRPr lang="en-US" sz="2300" dirty="0">
              <a:solidFill>
                <a:srgbClr val="FFFFFF"/>
              </a:solidFill>
            </a:endParaRP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DF22FE8-F85F-0C8C-7D54-004B2D644BFE}"/>
              </a:ext>
            </a:extLst>
          </p:cNvPr>
          <p:cNvSpPr>
            <a:spLocks noGrp="1"/>
          </p:cNvSpPr>
          <p:nvPr>
            <p:ph type="subTitle" idx="1"/>
          </p:nvPr>
        </p:nvSpPr>
        <p:spPr>
          <a:xfrm>
            <a:off x="1931874" y="4797188"/>
            <a:ext cx="6051236" cy="1241828"/>
          </a:xfrm>
        </p:spPr>
        <p:txBody>
          <a:bodyPr>
            <a:normAutofit/>
          </a:bodyPr>
          <a:lstStyle/>
          <a:p>
            <a:pPr algn="r"/>
            <a:endParaRPr lang="en-US">
              <a:solidFill>
                <a:srgbClr val="FFFFFF"/>
              </a:solidFill>
            </a:endParaRP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3849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B8D98-50DC-8CC8-E6C8-53630F7DDABC}"/>
              </a:ext>
            </a:extLst>
          </p:cNvPr>
          <p:cNvSpPr>
            <a:spLocks noGrp="1"/>
          </p:cNvSpPr>
          <p:nvPr>
            <p:ph type="title"/>
          </p:nvPr>
        </p:nvSpPr>
        <p:spPr/>
        <p:txBody>
          <a:bodyPr>
            <a:normAutofit fontScale="90000"/>
          </a:bodyPr>
          <a:lstStyle/>
          <a:p>
            <a:r>
              <a:rPr lang="en-US" dirty="0"/>
              <a:t>Table 1: Universal Jurisdiction Trials By Type of Defendant</a:t>
            </a:r>
            <a:br>
              <a:rPr lang="en-US" dirty="0"/>
            </a:br>
            <a:r>
              <a:rPr lang="en-US" sz="2400" dirty="0"/>
              <a:t>Source: Langer’s Universal Jurisdiction Database</a:t>
            </a:r>
          </a:p>
        </p:txBody>
      </p:sp>
      <p:graphicFrame>
        <p:nvGraphicFramePr>
          <p:cNvPr id="7" name="Content Placeholder 6">
            <a:extLst>
              <a:ext uri="{FF2B5EF4-FFF2-40B4-BE49-F238E27FC236}">
                <a16:creationId xmlns:a16="http://schemas.microsoft.com/office/drawing/2014/main" id="{F0F5FF73-020A-6876-F32D-CD7CE1E8DB8B}"/>
              </a:ext>
            </a:extLst>
          </p:cNvPr>
          <p:cNvGraphicFramePr>
            <a:graphicFrameLocks noGrp="1"/>
          </p:cNvGraphicFramePr>
          <p:nvPr>
            <p:ph idx="1"/>
            <p:extLst>
              <p:ext uri="{D42A27DB-BD31-4B8C-83A1-F6EECF244321}">
                <p14:modId xmlns:p14="http://schemas.microsoft.com/office/powerpoint/2010/main" val="641639799"/>
              </p:ext>
            </p:extLst>
          </p:nvPr>
        </p:nvGraphicFramePr>
        <p:xfrm>
          <a:off x="939567" y="2315361"/>
          <a:ext cx="9328560" cy="4077048"/>
        </p:xfrm>
        <a:graphic>
          <a:graphicData uri="http://schemas.openxmlformats.org/drawingml/2006/table">
            <a:tbl>
              <a:tblPr>
                <a:tableStyleId>{5C22544A-7EE6-4342-B048-85BDC9FD1C3A}</a:tableStyleId>
              </a:tblPr>
              <a:tblGrid>
                <a:gridCol w="1166070">
                  <a:extLst>
                    <a:ext uri="{9D8B030D-6E8A-4147-A177-3AD203B41FA5}">
                      <a16:colId xmlns:a16="http://schemas.microsoft.com/office/drawing/2014/main" val="450979398"/>
                    </a:ext>
                  </a:extLst>
                </a:gridCol>
                <a:gridCol w="1166070">
                  <a:extLst>
                    <a:ext uri="{9D8B030D-6E8A-4147-A177-3AD203B41FA5}">
                      <a16:colId xmlns:a16="http://schemas.microsoft.com/office/drawing/2014/main" val="945801473"/>
                    </a:ext>
                  </a:extLst>
                </a:gridCol>
                <a:gridCol w="1166070">
                  <a:extLst>
                    <a:ext uri="{9D8B030D-6E8A-4147-A177-3AD203B41FA5}">
                      <a16:colId xmlns:a16="http://schemas.microsoft.com/office/drawing/2014/main" val="474044717"/>
                    </a:ext>
                  </a:extLst>
                </a:gridCol>
                <a:gridCol w="1166070">
                  <a:extLst>
                    <a:ext uri="{9D8B030D-6E8A-4147-A177-3AD203B41FA5}">
                      <a16:colId xmlns:a16="http://schemas.microsoft.com/office/drawing/2014/main" val="1237543396"/>
                    </a:ext>
                  </a:extLst>
                </a:gridCol>
                <a:gridCol w="1166070">
                  <a:extLst>
                    <a:ext uri="{9D8B030D-6E8A-4147-A177-3AD203B41FA5}">
                      <a16:colId xmlns:a16="http://schemas.microsoft.com/office/drawing/2014/main" val="1534553541"/>
                    </a:ext>
                  </a:extLst>
                </a:gridCol>
                <a:gridCol w="1166070">
                  <a:extLst>
                    <a:ext uri="{9D8B030D-6E8A-4147-A177-3AD203B41FA5}">
                      <a16:colId xmlns:a16="http://schemas.microsoft.com/office/drawing/2014/main" val="986570086"/>
                    </a:ext>
                  </a:extLst>
                </a:gridCol>
                <a:gridCol w="1166070">
                  <a:extLst>
                    <a:ext uri="{9D8B030D-6E8A-4147-A177-3AD203B41FA5}">
                      <a16:colId xmlns:a16="http://schemas.microsoft.com/office/drawing/2014/main" val="1529872649"/>
                    </a:ext>
                  </a:extLst>
                </a:gridCol>
                <a:gridCol w="1166070">
                  <a:extLst>
                    <a:ext uri="{9D8B030D-6E8A-4147-A177-3AD203B41FA5}">
                      <a16:colId xmlns:a16="http://schemas.microsoft.com/office/drawing/2014/main" val="3234087218"/>
                    </a:ext>
                  </a:extLst>
                </a:gridCol>
              </a:tblGrid>
              <a:tr h="688242">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a:effectLst/>
                        </a:rPr>
                        <a:t>Nazis</a:t>
                      </a:r>
                      <a:endParaRPr lang="en-US"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a:effectLst/>
                        </a:rPr>
                        <a:t>Former Yugoslavia</a:t>
                      </a:r>
                      <a:endParaRPr lang="en-US"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a:effectLst/>
                        </a:rPr>
                        <a:t>Rwanda</a:t>
                      </a:r>
                      <a:endParaRPr lang="en-US"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a:effectLst/>
                        </a:rPr>
                        <a:t>Syria</a:t>
                      </a:r>
                      <a:endParaRPr lang="en-US"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a:effectLst/>
                        </a:rPr>
                        <a:t>Iraq/Islamic State</a:t>
                      </a:r>
                      <a:endParaRPr lang="en-US" sz="12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u="none" strike="noStrike" dirty="0">
                          <a:effectLst/>
                        </a:rPr>
                        <a:t>Other</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Total</a:t>
                      </a:r>
                    </a:p>
                  </a:txBody>
                  <a:tcPr marL="9525" marR="9525" marT="9525" marB="0" anchor="b"/>
                </a:tc>
                <a:extLst>
                  <a:ext uri="{0D108BD9-81ED-4DB2-BD59-A6C34878D82A}">
                    <a16:rowId xmlns:a16="http://schemas.microsoft.com/office/drawing/2014/main" val="791853278"/>
                  </a:ext>
                </a:extLst>
              </a:tr>
              <a:tr h="1359016">
                <a:tc>
                  <a:txBody>
                    <a:bodyPr/>
                    <a:lstStyle/>
                    <a:p>
                      <a:pPr algn="l" fontAlgn="b"/>
                      <a:r>
                        <a:rPr lang="en-US" sz="1200" b="1" u="none" strike="noStrike">
                          <a:effectLst/>
                        </a:rPr>
                        <a:t>Number of Trials by Type of Defendant</a:t>
                      </a:r>
                      <a:endParaRPr lang="en-US" sz="12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5</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11</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26</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9</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a:effectLst/>
                        </a:rPr>
                        <a:t>15</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81</a:t>
                      </a:r>
                    </a:p>
                  </a:txBody>
                  <a:tcPr marL="9525" marR="9525" marT="9525" marB="0" anchor="b"/>
                </a:tc>
                <a:extLst>
                  <a:ext uri="{0D108BD9-81ED-4DB2-BD59-A6C34878D82A}">
                    <a16:rowId xmlns:a16="http://schemas.microsoft.com/office/drawing/2014/main" val="3158974309"/>
                  </a:ext>
                </a:extLst>
              </a:tr>
              <a:tr h="2029790">
                <a:tc>
                  <a:txBody>
                    <a:bodyPr/>
                    <a:lstStyle/>
                    <a:p>
                      <a:pPr algn="l" fontAlgn="b"/>
                      <a:r>
                        <a:rPr lang="en-US" sz="1200" b="1" u="none" strike="noStrike" dirty="0">
                          <a:effectLst/>
                        </a:rPr>
                        <a:t>Percentage of Universal Jurisdiction Trials by Defendant's Nationality</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6.17%</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13.58%</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32.10%</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18.52%</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11.11%</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u="none" strike="noStrike" dirty="0">
                          <a:effectLst/>
                        </a:rPr>
                        <a:t>18.52%</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100%</a:t>
                      </a:r>
                    </a:p>
                  </a:txBody>
                  <a:tcPr marL="9525" marR="9525" marT="9525" marB="0" anchor="b"/>
                </a:tc>
                <a:extLst>
                  <a:ext uri="{0D108BD9-81ED-4DB2-BD59-A6C34878D82A}">
                    <a16:rowId xmlns:a16="http://schemas.microsoft.com/office/drawing/2014/main" val="841548734"/>
                  </a:ext>
                </a:extLst>
              </a:tr>
            </a:tbl>
          </a:graphicData>
        </a:graphic>
      </p:graphicFrame>
    </p:spTree>
    <p:extLst>
      <p:ext uri="{BB962C8B-B14F-4D97-AF65-F5344CB8AC3E}">
        <p14:creationId xmlns:p14="http://schemas.microsoft.com/office/powerpoint/2010/main" val="3602828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664808B-5836-41B5-36D3-AFAFCC4807D1}"/>
              </a:ext>
            </a:extLst>
          </p:cNvPr>
          <p:cNvSpPr>
            <a:spLocks noGrp="1"/>
          </p:cNvSpPr>
          <p:nvPr>
            <p:ph type="title"/>
          </p:nvPr>
        </p:nvSpPr>
        <p:spPr>
          <a:xfrm>
            <a:off x="804672" y="640080"/>
            <a:ext cx="3282696" cy="5257800"/>
          </a:xfrm>
        </p:spPr>
        <p:txBody>
          <a:bodyPr>
            <a:normAutofit/>
          </a:bodyPr>
          <a:lstStyle/>
          <a:p>
            <a:r>
              <a:rPr lang="en-US" sz="3200" dirty="0">
                <a:solidFill>
                  <a:schemeClr val="bg1"/>
                </a:solidFill>
              </a:rPr>
              <a:t>Safeguards and Tools States Have Used to Prevent Abuse of Universal Jurisdiction and to Concentrate in Cases International Community Agrees That Must Be Prosecuted</a:t>
            </a:r>
          </a:p>
        </p:txBody>
      </p:sp>
      <p:sp>
        <p:nvSpPr>
          <p:cNvPr id="3" name="Content Placeholder 2">
            <a:extLst>
              <a:ext uri="{FF2B5EF4-FFF2-40B4-BE49-F238E27FC236}">
                <a16:creationId xmlns:a16="http://schemas.microsoft.com/office/drawing/2014/main" id="{3F4EC14A-0A12-61C0-C449-EBFCA0B05CA6}"/>
              </a:ext>
            </a:extLst>
          </p:cNvPr>
          <p:cNvSpPr>
            <a:spLocks noGrp="1"/>
          </p:cNvSpPr>
          <p:nvPr>
            <p:ph idx="1"/>
          </p:nvPr>
        </p:nvSpPr>
        <p:spPr>
          <a:xfrm>
            <a:off x="5358384" y="640081"/>
            <a:ext cx="6024654" cy="5257800"/>
          </a:xfrm>
        </p:spPr>
        <p:txBody>
          <a:bodyPr anchor="ctr">
            <a:normAutofit/>
          </a:bodyPr>
          <a:lstStyle/>
          <a:p>
            <a:r>
              <a:rPr lang="en-US" sz="3200" dirty="0"/>
              <a:t>Immunity (International Court of Justice, Congo v. Belgium, 2002).</a:t>
            </a:r>
          </a:p>
          <a:p>
            <a:r>
              <a:rPr lang="en-US" sz="3200" dirty="0"/>
              <a:t>Presence or even residence requirements to launch universal jurisdiction proceedings.</a:t>
            </a:r>
          </a:p>
          <a:p>
            <a:r>
              <a:rPr lang="en-US" sz="3200" dirty="0"/>
              <a:t>Requiring that the State where alleged crime was committed has not prosecuted it.</a:t>
            </a:r>
          </a:p>
          <a:p>
            <a:r>
              <a:rPr lang="en-US" sz="3200" dirty="0"/>
              <a:t>Prosecutorial discretion to select cases.</a:t>
            </a:r>
          </a:p>
        </p:txBody>
      </p:sp>
    </p:spTree>
    <p:extLst>
      <p:ext uri="{BB962C8B-B14F-4D97-AF65-F5344CB8AC3E}">
        <p14:creationId xmlns:p14="http://schemas.microsoft.com/office/powerpoint/2010/main" val="112573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DABA977-6D65-DEF5-64D4-3DEDB2BB2B6F}"/>
              </a:ext>
            </a:extLst>
          </p:cNvPr>
          <p:cNvSpPr>
            <a:spLocks noGrp="1"/>
          </p:cNvSpPr>
          <p:nvPr>
            <p:ph type="ctrTitle"/>
          </p:nvPr>
        </p:nvSpPr>
        <p:spPr>
          <a:xfrm>
            <a:off x="4038600" y="1939159"/>
            <a:ext cx="7644627" cy="2751086"/>
          </a:xfrm>
        </p:spPr>
        <p:txBody>
          <a:bodyPr>
            <a:normAutofit/>
          </a:bodyPr>
          <a:lstStyle/>
          <a:p>
            <a:pPr algn="r"/>
            <a:r>
              <a:rPr lang="en-US" dirty="0"/>
              <a:t>Appendix</a:t>
            </a:r>
          </a:p>
        </p:txBody>
      </p:sp>
      <p:sp>
        <p:nvSpPr>
          <p:cNvPr id="3" name="Subtitle 2">
            <a:extLst>
              <a:ext uri="{FF2B5EF4-FFF2-40B4-BE49-F238E27FC236}">
                <a16:creationId xmlns:a16="http://schemas.microsoft.com/office/drawing/2014/main" id="{3EDD889E-9D23-0998-7DB6-C3CAAC2592D2}"/>
              </a:ext>
            </a:extLst>
          </p:cNvPr>
          <p:cNvSpPr>
            <a:spLocks noGrp="1"/>
          </p:cNvSpPr>
          <p:nvPr>
            <p:ph type="subTitle" idx="1"/>
          </p:nvPr>
        </p:nvSpPr>
        <p:spPr>
          <a:xfrm>
            <a:off x="4038600" y="4782320"/>
            <a:ext cx="7644627" cy="1329443"/>
          </a:xfrm>
        </p:spPr>
        <p:txBody>
          <a:bodyPr>
            <a:normAutofit/>
          </a:bodyPr>
          <a:lstStyle/>
          <a:p>
            <a:pPr algn="r"/>
            <a:endParaRPr lang="en-US" dirty="0"/>
          </a:p>
        </p:txBody>
      </p:sp>
    </p:spTree>
    <p:extLst>
      <p:ext uri="{BB962C8B-B14F-4D97-AF65-F5344CB8AC3E}">
        <p14:creationId xmlns:p14="http://schemas.microsoft.com/office/powerpoint/2010/main" val="180584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D77B92-CB36-4B20-A59A-59625E0F0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0962FC-0E20-124B-8ACC-1537B81DD665}"/>
              </a:ext>
            </a:extLst>
          </p:cNvPr>
          <p:cNvSpPr>
            <a:spLocks noGrp="1"/>
          </p:cNvSpPr>
          <p:nvPr>
            <p:ph type="title"/>
          </p:nvPr>
        </p:nvSpPr>
        <p:spPr>
          <a:xfrm>
            <a:off x="645065" y="1463040"/>
            <a:ext cx="3796306" cy="2690949"/>
          </a:xfrm>
        </p:spPr>
        <p:txBody>
          <a:bodyPr anchor="t">
            <a:normAutofit fontScale="90000"/>
          </a:bodyPr>
          <a:lstStyle/>
          <a:p>
            <a:r>
              <a:rPr lang="en-US" sz="4800" dirty="0"/>
              <a:t>Langer</a:t>
            </a:r>
            <a:br>
              <a:rPr lang="en-US" sz="4800" dirty="0"/>
            </a:br>
            <a:r>
              <a:rPr lang="en-US" sz="4800" dirty="0"/>
              <a:t>Universal Jurisdiction Database</a:t>
            </a:r>
          </a:p>
        </p:txBody>
      </p:sp>
      <p:grpSp>
        <p:nvGrpSpPr>
          <p:cNvPr id="11" name="Group 10">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29"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83F25ED-F8EF-4B6D-860B-2C7ADD5A1207}"/>
              </a:ext>
            </a:extLst>
          </p:cNvPr>
          <p:cNvGraphicFramePr>
            <a:graphicFrameLocks noGrp="1"/>
          </p:cNvGraphicFramePr>
          <p:nvPr>
            <p:ph idx="1"/>
            <p:extLst>
              <p:ext uri="{D42A27DB-BD31-4B8C-83A1-F6EECF244321}">
                <p14:modId xmlns:p14="http://schemas.microsoft.com/office/powerpoint/2010/main" val="2922585189"/>
              </p:ext>
            </p:extLst>
          </p:nvPr>
        </p:nvGraphicFramePr>
        <p:xfrm>
          <a:off x="5407705" y="1014154"/>
          <a:ext cx="5962720" cy="497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663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EF474C-1F5C-FF42-BCB0-AF5964DCBD0D}"/>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I. Introduction:</a:t>
            </a:r>
            <a:br>
              <a:rPr lang="en-US" sz="4000" dirty="0">
                <a:solidFill>
                  <a:srgbClr val="FFFFFF"/>
                </a:solidFill>
              </a:rPr>
            </a:br>
            <a:r>
              <a:rPr lang="en-US" sz="4000" dirty="0">
                <a:solidFill>
                  <a:srgbClr val="FFFFFF"/>
                </a:solidFill>
              </a:rPr>
              <a:t>Mass Human Rights and International Crimes</a:t>
            </a:r>
          </a:p>
        </p:txBody>
      </p:sp>
      <p:sp>
        <p:nvSpPr>
          <p:cNvPr id="3" name="Content Placeholder 2">
            <a:extLst>
              <a:ext uri="{FF2B5EF4-FFF2-40B4-BE49-F238E27FC236}">
                <a16:creationId xmlns:a16="http://schemas.microsoft.com/office/drawing/2014/main" id="{45DFC74C-ACC1-6348-821E-4AE880CE1FC2}"/>
              </a:ext>
            </a:extLst>
          </p:cNvPr>
          <p:cNvSpPr>
            <a:spLocks noGrp="1"/>
          </p:cNvSpPr>
          <p:nvPr>
            <p:ph idx="1"/>
          </p:nvPr>
        </p:nvSpPr>
        <p:spPr>
          <a:xfrm>
            <a:off x="4810259" y="649480"/>
            <a:ext cx="6555347" cy="5546047"/>
          </a:xfrm>
        </p:spPr>
        <p:txBody>
          <a:bodyPr anchor="ctr">
            <a:normAutofit/>
          </a:bodyPr>
          <a:lstStyle/>
          <a:p>
            <a:pPr marL="0" indent="0">
              <a:buNone/>
            </a:pPr>
            <a:r>
              <a:rPr lang="en-US" sz="2000" dirty="0"/>
              <a:t>Examples of Mass Atrocities:</a:t>
            </a:r>
          </a:p>
          <a:p>
            <a:r>
              <a:rPr lang="en-US" sz="2000" dirty="0"/>
              <a:t>Armenian genocide.</a:t>
            </a:r>
          </a:p>
          <a:p>
            <a:r>
              <a:rPr lang="en-US" sz="2000" dirty="0"/>
              <a:t>Holocaust.</a:t>
            </a:r>
          </a:p>
          <a:p>
            <a:r>
              <a:rPr lang="en-US" sz="2000" dirty="0"/>
              <a:t>Mass human rights violations in Latin America in the 70s and 80s.</a:t>
            </a:r>
          </a:p>
          <a:p>
            <a:r>
              <a:rPr lang="en-US" sz="2000" dirty="0"/>
              <a:t>International crimes in the Former Yugoslavia.</a:t>
            </a:r>
          </a:p>
          <a:p>
            <a:r>
              <a:rPr lang="en-US" sz="2000" dirty="0"/>
              <a:t>Genocide in Rwanda.</a:t>
            </a:r>
          </a:p>
          <a:p>
            <a:r>
              <a:rPr lang="en-US" sz="2000" dirty="0"/>
              <a:t>International crimes in Syria.</a:t>
            </a:r>
          </a:p>
          <a:p>
            <a:r>
              <a:rPr lang="en-US" sz="2000" dirty="0"/>
              <a:t>Genocide and other international crimes against Rohingya.</a:t>
            </a:r>
          </a:p>
          <a:p>
            <a:r>
              <a:rPr lang="en-US" sz="2000" dirty="0"/>
              <a:t>International crimes committed by Islamic State.</a:t>
            </a:r>
          </a:p>
          <a:p>
            <a:r>
              <a:rPr lang="en-US" sz="2000" dirty="0"/>
              <a:t>Etc.</a:t>
            </a:r>
          </a:p>
        </p:txBody>
      </p:sp>
    </p:spTree>
    <p:extLst>
      <p:ext uri="{BB962C8B-B14F-4D97-AF65-F5344CB8AC3E}">
        <p14:creationId xmlns:p14="http://schemas.microsoft.com/office/powerpoint/2010/main" val="206460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9F7C9D-C7D4-7942-B73D-9FF88096A5AD}"/>
              </a:ext>
            </a:extLst>
          </p:cNvPr>
          <p:cNvSpPr>
            <a:spLocks noGrp="1"/>
          </p:cNvSpPr>
          <p:nvPr>
            <p:ph type="title"/>
          </p:nvPr>
        </p:nvSpPr>
        <p:spPr>
          <a:xfrm>
            <a:off x="336884" y="122663"/>
            <a:ext cx="4332307" cy="6368338"/>
          </a:xfrm>
        </p:spPr>
        <p:txBody>
          <a:bodyPr vert="horz" lIns="91440" tIns="45720" rIns="91440" bIns="45720" rtlCol="0" anchor="ctr">
            <a:noAutofit/>
          </a:bodyPr>
          <a:lstStyle/>
          <a:p>
            <a:pPr algn="ctr"/>
            <a:r>
              <a:rPr lang="en-US" sz="3600" dirty="0">
                <a:solidFill>
                  <a:srgbClr val="FFFFFF"/>
                </a:solidFill>
              </a:rPr>
              <a:t>What</a:t>
            </a:r>
            <a:r>
              <a:rPr lang="en-US" sz="3600" kern="1200" dirty="0">
                <a:solidFill>
                  <a:srgbClr val="FFFFFF"/>
                </a:solidFill>
                <a:latin typeface="+mj-lt"/>
                <a:ea typeface="+mj-ea"/>
                <a:cs typeface="+mj-cs"/>
              </a:rPr>
              <a:t> Has the International Community Done In Response to International Crimes When the State Where the Crimes Were Committed Does Not Punish Them?</a:t>
            </a:r>
          </a:p>
        </p:txBody>
      </p:sp>
      <p:graphicFrame>
        <p:nvGraphicFramePr>
          <p:cNvPr id="5" name="Content Placeholder 2">
            <a:extLst>
              <a:ext uri="{FF2B5EF4-FFF2-40B4-BE49-F238E27FC236}">
                <a16:creationId xmlns:a16="http://schemas.microsoft.com/office/drawing/2014/main" id="{BE529D19-0783-4F37-969D-5A709523DAEB}"/>
              </a:ext>
            </a:extLst>
          </p:cNvPr>
          <p:cNvGraphicFramePr>
            <a:graphicFrameLocks noGrp="1"/>
          </p:cNvGraphicFramePr>
          <p:nvPr>
            <p:ph idx="1"/>
            <p:extLst>
              <p:ext uri="{D42A27DB-BD31-4B8C-83A1-F6EECF244321}">
                <p14:modId xmlns:p14="http://schemas.microsoft.com/office/powerpoint/2010/main" val="116078929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8323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31C27A7-359B-1895-A547-0A45AAD879DF}"/>
              </a:ext>
            </a:extLst>
          </p:cNvPr>
          <p:cNvSpPr>
            <a:spLocks noGrp="1"/>
          </p:cNvSpPr>
          <p:nvPr>
            <p:ph type="title"/>
          </p:nvPr>
        </p:nvSpPr>
        <p:spPr>
          <a:xfrm>
            <a:off x="804672" y="640080"/>
            <a:ext cx="3282696" cy="5257800"/>
          </a:xfrm>
        </p:spPr>
        <p:txBody>
          <a:bodyPr>
            <a:normAutofit/>
          </a:bodyPr>
          <a:lstStyle/>
          <a:p>
            <a:r>
              <a:rPr lang="en-US">
                <a:solidFill>
                  <a:schemeClr val="bg1"/>
                </a:solidFill>
              </a:rPr>
              <a:t>Universal Jurisdiction Principle</a:t>
            </a:r>
          </a:p>
        </p:txBody>
      </p:sp>
      <p:sp>
        <p:nvSpPr>
          <p:cNvPr id="3" name="Content Placeholder 2">
            <a:extLst>
              <a:ext uri="{FF2B5EF4-FFF2-40B4-BE49-F238E27FC236}">
                <a16:creationId xmlns:a16="http://schemas.microsoft.com/office/drawing/2014/main" id="{D570C781-2FC3-5D2E-55A5-938E4406B3BE}"/>
              </a:ext>
            </a:extLst>
          </p:cNvPr>
          <p:cNvSpPr>
            <a:spLocks noGrp="1"/>
          </p:cNvSpPr>
          <p:nvPr>
            <p:ph idx="1"/>
          </p:nvPr>
        </p:nvSpPr>
        <p:spPr>
          <a:xfrm>
            <a:off x="4709160" y="0"/>
            <a:ext cx="7481316" cy="6857999"/>
          </a:xfrm>
        </p:spPr>
        <p:txBody>
          <a:bodyPr anchor="ctr">
            <a:normAutofit/>
          </a:bodyPr>
          <a:lstStyle/>
          <a:p>
            <a:pPr lvl="0"/>
            <a:r>
              <a:rPr lang="en-US" sz="3200" dirty="0"/>
              <a:t>Universal jurisdiction has been the basis for many transnational prosecutions of international crimes.</a:t>
            </a:r>
          </a:p>
          <a:p>
            <a:pPr lvl="0"/>
            <a:r>
              <a:rPr lang="en-US" sz="3200" dirty="0"/>
              <a:t>Under the universal jurisdiction principle, any state may prosecute, adjudicate and punish certain crimes even if the state did not have any territorial, national or national-interest link with the crime when the crime was committed.</a:t>
            </a:r>
          </a:p>
          <a:p>
            <a:pPr lvl="0"/>
            <a:r>
              <a:rPr lang="en-US" sz="3200" dirty="0"/>
              <a:t>These crimes include crimes against humanity, genocide, torture, and war crimes.</a:t>
            </a:r>
          </a:p>
        </p:txBody>
      </p:sp>
    </p:spTree>
    <p:extLst>
      <p:ext uri="{BB962C8B-B14F-4D97-AF65-F5344CB8AC3E}">
        <p14:creationId xmlns:p14="http://schemas.microsoft.com/office/powerpoint/2010/main" val="154319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5960F0-EA1E-125A-1089-3289CE7EBEDE}"/>
              </a:ext>
            </a:extLst>
          </p:cNvPr>
          <p:cNvSpPr>
            <a:spLocks noGrp="1"/>
          </p:cNvSpPr>
          <p:nvPr>
            <p:ph type="title"/>
          </p:nvPr>
        </p:nvSpPr>
        <p:spPr>
          <a:xfrm>
            <a:off x="1271588" y="662400"/>
            <a:ext cx="10055721" cy="1325563"/>
          </a:xfrm>
        </p:spPr>
        <p:txBody>
          <a:bodyPr anchor="t">
            <a:normAutofit/>
          </a:bodyPr>
          <a:lstStyle/>
          <a:p>
            <a:r>
              <a:rPr lang="en-US" dirty="0"/>
              <a:t>Universal Jurisdiction Goals</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EEE6FBDF-AF06-643B-CA8B-8F881809057F}"/>
              </a:ext>
            </a:extLst>
          </p:cNvPr>
          <p:cNvSpPr>
            <a:spLocks noGrp="1"/>
          </p:cNvSpPr>
          <p:nvPr>
            <p:ph idx="1"/>
          </p:nvPr>
        </p:nvSpPr>
        <p:spPr>
          <a:xfrm>
            <a:off x="1271588" y="1389185"/>
            <a:ext cx="10920412" cy="5468814"/>
          </a:xfrm>
        </p:spPr>
        <p:txBody>
          <a:bodyPr>
            <a:noAutofit/>
          </a:bodyPr>
          <a:lstStyle/>
          <a:p>
            <a:r>
              <a:rPr lang="en-US" dirty="0">
                <a:solidFill>
                  <a:schemeClr val="tx1">
                    <a:alpha val="60000"/>
                  </a:schemeClr>
                </a:solidFill>
              </a:rPr>
              <a:t>Universal jurisdiction is a tool against impunity for the commission of serious international crimes.</a:t>
            </a:r>
          </a:p>
          <a:p>
            <a:r>
              <a:rPr lang="en-US" dirty="0">
                <a:solidFill>
                  <a:schemeClr val="tx1">
                    <a:alpha val="60000"/>
                  </a:schemeClr>
                </a:solidFill>
              </a:rPr>
              <a:t>It is also a tool to strengthen the international norm that crimes against humanity, genocide, torture, and war crimes are not allowed.</a:t>
            </a:r>
          </a:p>
          <a:p>
            <a:r>
              <a:rPr lang="en-US" dirty="0">
                <a:solidFill>
                  <a:schemeClr val="tx1">
                    <a:alpha val="60000"/>
                  </a:schemeClr>
                </a:solidFill>
              </a:rPr>
              <a:t>It gives access to justice to the victims of these crimes by giving them a judicial forum where they can testify, bring other evidence to the courts, and ask for justice.</a:t>
            </a:r>
          </a:p>
          <a:p>
            <a:r>
              <a:rPr lang="en-US" dirty="0">
                <a:solidFill>
                  <a:schemeClr val="tx1">
                    <a:alpha val="60000"/>
                  </a:schemeClr>
                </a:solidFill>
              </a:rPr>
              <a:t>Universal jurisdiction is also a tool for States to ensure that people who commit these crimes do not enter into or immigrate to their territory.</a:t>
            </a:r>
          </a:p>
          <a:p>
            <a:r>
              <a:rPr lang="en-US" dirty="0">
                <a:solidFill>
                  <a:schemeClr val="tx1">
                    <a:alpha val="60000"/>
                  </a:schemeClr>
                </a:solidFill>
              </a:rPr>
              <a:t>States who exercise universal jurisdiction may thus advance these goals, secure </a:t>
            </a:r>
            <a:r>
              <a:rPr lang="en-US">
                <a:solidFill>
                  <a:schemeClr val="tx1">
                    <a:alpha val="60000"/>
                  </a:schemeClr>
                </a:solidFill>
              </a:rPr>
              <a:t>their borders, </a:t>
            </a:r>
            <a:r>
              <a:rPr lang="en-US" dirty="0">
                <a:solidFill>
                  <a:schemeClr val="tx1">
                    <a:alpha val="60000"/>
                  </a:schemeClr>
                </a:solidFill>
              </a:rPr>
              <a:t>and </a:t>
            </a:r>
            <a:r>
              <a:rPr lang="en-US">
                <a:solidFill>
                  <a:schemeClr val="tx1">
                    <a:alpha val="60000"/>
                  </a:schemeClr>
                </a:solidFill>
              </a:rPr>
              <a:t>gain standing </a:t>
            </a:r>
            <a:r>
              <a:rPr lang="en-US" dirty="0">
                <a:solidFill>
                  <a:schemeClr val="tx1">
                    <a:alpha val="60000"/>
                  </a:schemeClr>
                </a:solidFill>
              </a:rPr>
              <a:t>as human rights leaders among the community of nations.</a:t>
            </a:r>
          </a:p>
        </p:txBody>
      </p:sp>
    </p:spTree>
    <p:extLst>
      <p:ext uri="{BB962C8B-B14F-4D97-AF65-F5344CB8AC3E}">
        <p14:creationId xmlns:p14="http://schemas.microsoft.com/office/powerpoint/2010/main" val="297196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5A9FAC-271C-D953-EB15-9FF95B9BD19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Universal Jurisdiction and International Relations</a:t>
            </a:r>
          </a:p>
        </p:txBody>
      </p:sp>
      <p:sp>
        <p:nvSpPr>
          <p:cNvPr id="3" name="Content Placeholder 2">
            <a:extLst>
              <a:ext uri="{FF2B5EF4-FFF2-40B4-BE49-F238E27FC236}">
                <a16:creationId xmlns:a16="http://schemas.microsoft.com/office/drawing/2014/main" id="{679E1645-A2C0-FC02-8137-3C84C810E32B}"/>
              </a:ext>
            </a:extLst>
          </p:cNvPr>
          <p:cNvSpPr>
            <a:spLocks noGrp="1"/>
          </p:cNvSpPr>
          <p:nvPr>
            <p:ph idx="1"/>
          </p:nvPr>
        </p:nvSpPr>
        <p:spPr>
          <a:xfrm>
            <a:off x="4037827" y="10138"/>
            <a:ext cx="8151126" cy="6837724"/>
          </a:xfrm>
        </p:spPr>
        <p:txBody>
          <a:bodyPr anchor="ctr">
            <a:normAutofit/>
          </a:bodyPr>
          <a:lstStyle/>
          <a:p>
            <a:pPr lvl="0"/>
            <a:r>
              <a:rPr lang="en-US" sz="3200" dirty="0"/>
              <a:t>Critics of universal jurisdiction have argued that it would bring substantial disruption to international relations.</a:t>
            </a:r>
          </a:p>
          <a:p>
            <a:pPr lvl="0"/>
            <a:r>
              <a:rPr lang="en-US" sz="3200" dirty="0"/>
              <a:t>Plaintiffs in this case have asked me to analyze this issue as an expert on international criminal law in general and on universal jurisdiction in particular.</a:t>
            </a:r>
          </a:p>
          <a:p>
            <a:pPr lvl="0"/>
            <a:r>
              <a:rPr lang="en-US" sz="3200" dirty="0"/>
              <a:t>My overall conclusion is that universal jurisdiction over crimes against humanity, genocide, torture, and war crimes has not brought substantial disruption to international relations.</a:t>
            </a:r>
          </a:p>
          <a:p>
            <a:endParaRPr lang="en-US" sz="2000" dirty="0"/>
          </a:p>
        </p:txBody>
      </p:sp>
    </p:spTree>
    <p:extLst>
      <p:ext uri="{BB962C8B-B14F-4D97-AF65-F5344CB8AC3E}">
        <p14:creationId xmlns:p14="http://schemas.microsoft.com/office/powerpoint/2010/main" val="3047501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EC93FB99-6E2E-BD46-94D0-EBC73543E7D0}"/>
              </a:ext>
            </a:extLst>
          </p:cNvPr>
          <p:cNvSpPr>
            <a:spLocks noGrp="1"/>
          </p:cNvSpPr>
          <p:nvPr>
            <p:ph type="title"/>
          </p:nvPr>
        </p:nvSpPr>
        <p:spPr>
          <a:xfrm>
            <a:off x="1098468" y="885651"/>
            <a:ext cx="3229803" cy="4624603"/>
          </a:xfrm>
        </p:spPr>
        <p:txBody>
          <a:bodyPr>
            <a:normAutofit/>
          </a:bodyPr>
          <a:lstStyle/>
          <a:p>
            <a:r>
              <a:rPr lang="en-US" sz="2800">
                <a:solidFill>
                  <a:srgbClr val="FFFFFF"/>
                </a:solidFill>
              </a:rPr>
              <a:t>I base my conclusion that universal jurisdiction has not brought substantial disruption to international relations on the following arguments:</a:t>
            </a:r>
          </a:p>
        </p:txBody>
      </p:sp>
      <p:sp>
        <p:nvSpPr>
          <p:cNvPr id="3" name="Content Placeholder 2">
            <a:extLst>
              <a:ext uri="{FF2B5EF4-FFF2-40B4-BE49-F238E27FC236}">
                <a16:creationId xmlns:a16="http://schemas.microsoft.com/office/drawing/2014/main" id="{1C553AB0-ACAD-3EC0-2BCD-DA767D838DA3}"/>
              </a:ext>
            </a:extLst>
          </p:cNvPr>
          <p:cNvSpPr>
            <a:spLocks noGrp="1"/>
          </p:cNvSpPr>
          <p:nvPr>
            <p:ph idx="1"/>
          </p:nvPr>
        </p:nvSpPr>
        <p:spPr>
          <a:xfrm>
            <a:off x="4863402" y="1"/>
            <a:ext cx="7325550" cy="6858000"/>
          </a:xfrm>
        </p:spPr>
        <p:txBody>
          <a:bodyPr anchor="ctr">
            <a:noAutofit/>
          </a:bodyPr>
          <a:lstStyle/>
          <a:p>
            <a:pPr marL="0" indent="0">
              <a:buNone/>
            </a:pPr>
            <a:r>
              <a:rPr lang="en-US" sz="2400" dirty="0"/>
              <a:t>1) If universal jurisdiction brought substantial disruption to international relations, there would not be a very substantial number of States around the world that have adopted universal jurisdiction statutes over crimes against humanity, genocide, torture, and war crimes.</a:t>
            </a:r>
          </a:p>
          <a:p>
            <a:pPr marL="0" indent="0">
              <a:buNone/>
            </a:pPr>
            <a:r>
              <a:rPr lang="en-US" sz="2400" dirty="0"/>
              <a:t>2) If it brought substantial disruption to international relations, the number of universal jurisdiction cases over crimes against humanity, genocide, torture, and war crimes would have diminished over time.</a:t>
            </a:r>
          </a:p>
          <a:p>
            <a:pPr marL="0" indent="0">
              <a:buNone/>
            </a:pPr>
            <a:r>
              <a:rPr lang="en-US" sz="2400" dirty="0"/>
              <a:t>3) If it had brought substantial disruption to international relations, the number of universal jurisdiction trials over crimes against humanity, genocide, torture, and war crimes would not have increased over time.</a:t>
            </a:r>
          </a:p>
          <a:p>
            <a:pPr marL="0" indent="0">
              <a:buNone/>
            </a:pPr>
            <a:r>
              <a:rPr lang="en-US" sz="2400" dirty="0"/>
              <a:t>4) Universal jurisdiction has not brought substantial disruption to international relations, because universal jurisdiction trials have concentrated on cases that the international community agrees that they should be tried and punished.</a:t>
            </a:r>
          </a:p>
        </p:txBody>
      </p:sp>
    </p:spTree>
    <p:extLst>
      <p:ext uri="{BB962C8B-B14F-4D97-AF65-F5344CB8AC3E}">
        <p14:creationId xmlns:p14="http://schemas.microsoft.com/office/powerpoint/2010/main" val="315778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E9D48E-6E1C-8E69-0D1D-94DE03FBFEA0}"/>
              </a:ext>
            </a:extLst>
          </p:cNvPr>
          <p:cNvSpPr>
            <a:spLocks noGrp="1"/>
          </p:cNvSpPr>
          <p:nvPr>
            <p:ph type="ctrTitle"/>
          </p:nvPr>
        </p:nvSpPr>
        <p:spPr>
          <a:xfrm>
            <a:off x="446849" y="-2149"/>
            <a:ext cx="8124345" cy="6260709"/>
          </a:xfrm>
        </p:spPr>
        <p:txBody>
          <a:bodyPr>
            <a:normAutofit fontScale="90000"/>
          </a:bodyPr>
          <a:lstStyle/>
          <a:p>
            <a:pPr algn="l"/>
            <a:r>
              <a:rPr lang="en-US" sz="3200" dirty="0">
                <a:solidFill>
                  <a:srgbClr val="FFFFFF"/>
                </a:solidFill>
              </a:rPr>
              <a:t>First Argument</a:t>
            </a:r>
            <a:br>
              <a:rPr lang="en-US" sz="3200" dirty="0">
                <a:solidFill>
                  <a:srgbClr val="FFFFFF"/>
                </a:solidFill>
              </a:rPr>
            </a:br>
            <a:br>
              <a:rPr lang="en-US" sz="3200" dirty="0">
                <a:solidFill>
                  <a:srgbClr val="FFFFFF"/>
                </a:solidFill>
              </a:rPr>
            </a:br>
            <a:r>
              <a:rPr lang="en-US" sz="3200" dirty="0">
                <a:solidFill>
                  <a:srgbClr val="FFFFFF"/>
                </a:solidFill>
              </a:rPr>
              <a:t>If universal jurisdiction brought substantial disruption to international relations, there would not be a very substantial number of States around the world that have adopted universal jurisdiction statutes over crimes against humanity, genocide, torture, and war crimes.</a:t>
            </a:r>
            <a:br>
              <a:rPr lang="en-US" sz="3200" dirty="0">
                <a:solidFill>
                  <a:srgbClr val="FFFFFF"/>
                </a:solidFill>
              </a:rPr>
            </a:br>
            <a:br>
              <a:rPr lang="en-US" sz="3200" dirty="0">
                <a:solidFill>
                  <a:srgbClr val="FFFFFF"/>
                </a:solidFill>
              </a:rPr>
            </a:br>
            <a:r>
              <a:rPr lang="en-US" sz="3200" dirty="0">
                <a:solidFill>
                  <a:srgbClr val="FFFFFF"/>
                </a:solidFill>
              </a:rPr>
              <a:t>But many States have adopted universal jurisdiction legislation over one or more of these crimes.</a:t>
            </a:r>
            <a:br>
              <a:rPr lang="en-US" sz="3200" dirty="0">
                <a:solidFill>
                  <a:srgbClr val="FFFFFF"/>
                </a:solidFill>
              </a:rPr>
            </a:br>
            <a:br>
              <a:rPr lang="en-US" sz="3200" dirty="0">
                <a:solidFill>
                  <a:srgbClr val="FFFFFF"/>
                </a:solidFill>
              </a:rPr>
            </a:br>
            <a:br>
              <a:rPr lang="en-US" sz="3200" dirty="0">
                <a:solidFill>
                  <a:srgbClr val="FFFFFF"/>
                </a:solidFill>
              </a:rPr>
            </a:br>
            <a:br>
              <a:rPr lang="en-US" sz="3200" dirty="0">
                <a:solidFill>
                  <a:srgbClr val="FFFFFF"/>
                </a:solidFill>
              </a:rPr>
            </a:br>
            <a:br>
              <a:rPr lang="en-US" sz="2300" dirty="0">
                <a:solidFill>
                  <a:srgbClr val="FFFFFF"/>
                </a:solidFill>
              </a:rPr>
            </a:br>
            <a:endParaRPr lang="en-US" sz="2300" dirty="0">
              <a:solidFill>
                <a:srgbClr val="FFFFFF"/>
              </a:solidFill>
            </a:endParaRP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DF22FE8-F85F-0C8C-7D54-004B2D644BFE}"/>
              </a:ext>
            </a:extLst>
          </p:cNvPr>
          <p:cNvSpPr>
            <a:spLocks noGrp="1"/>
          </p:cNvSpPr>
          <p:nvPr>
            <p:ph type="subTitle" idx="1"/>
          </p:nvPr>
        </p:nvSpPr>
        <p:spPr>
          <a:xfrm>
            <a:off x="455520" y="599440"/>
            <a:ext cx="8322719" cy="5439576"/>
          </a:xfrm>
        </p:spPr>
        <p:txBody>
          <a:bodyPr>
            <a:noAutofit/>
          </a:bodyPr>
          <a:lstStyle/>
          <a:p>
            <a:pPr algn="l"/>
            <a:endParaRPr lang="en-US" sz="3200" dirty="0">
              <a:solidFill>
                <a:srgbClr val="FFFFFF"/>
              </a:solidFill>
            </a:endParaRP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7445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ACF49B-13D6-B728-568B-54FEB118BD82}"/>
              </a:ext>
            </a:extLst>
          </p:cNvPr>
          <p:cNvSpPr>
            <a:spLocks noGrp="1"/>
          </p:cNvSpPr>
          <p:nvPr>
            <p:ph type="title"/>
          </p:nvPr>
        </p:nvSpPr>
        <p:spPr>
          <a:xfrm>
            <a:off x="1" y="10139"/>
            <a:ext cx="4034778" cy="3838380"/>
          </a:xfrm>
        </p:spPr>
        <p:txBody>
          <a:bodyPr anchor="b">
            <a:normAutofit/>
          </a:bodyPr>
          <a:lstStyle/>
          <a:p>
            <a:pPr algn="r"/>
            <a:br>
              <a:rPr lang="en-US" sz="2800" dirty="0">
                <a:solidFill>
                  <a:srgbClr val="FFFFFF"/>
                </a:solidFill>
              </a:rPr>
            </a:br>
            <a:r>
              <a:rPr lang="en-US" sz="2800" dirty="0">
                <a:solidFill>
                  <a:srgbClr val="FFFFFF"/>
                </a:solidFill>
              </a:rPr>
              <a:t>Very substantial number of States around the world have adopted universal jurisdiction statutes over crimes against humanity, genocide, torture, and war crimes.</a:t>
            </a:r>
            <a:br>
              <a:rPr lang="en-US" sz="2200" dirty="0">
                <a:solidFill>
                  <a:srgbClr val="FFFFFF"/>
                </a:solidFill>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1A0FC0B9-71BC-A82E-2044-D3D1CA0ED48A}"/>
              </a:ext>
            </a:extLst>
          </p:cNvPr>
          <p:cNvSpPr>
            <a:spLocks noGrp="1"/>
          </p:cNvSpPr>
          <p:nvPr>
            <p:ph idx="1"/>
          </p:nvPr>
        </p:nvSpPr>
        <p:spPr>
          <a:xfrm>
            <a:off x="4037827" y="10138"/>
            <a:ext cx="8151126" cy="6837724"/>
          </a:xfrm>
        </p:spPr>
        <p:txBody>
          <a:bodyPr anchor="ctr">
            <a:normAutofit lnSpcReduction="10000"/>
          </a:bodyPr>
          <a:lstStyle/>
          <a:p>
            <a:r>
              <a:rPr lang="en-US" dirty="0"/>
              <a:t>By September 1, 2012, 147 out of 193 United Nations members had provided universal jurisdiction over crimes against humanity, genocide, torture, and/or war crimes (Amnesty International, </a:t>
            </a:r>
            <a:r>
              <a:rPr lang="en-US" i="1" dirty="0"/>
              <a:t>Universal Jurisdiction. A Preliminary Survey of Legislation Around the World – 2012 Update</a:t>
            </a:r>
            <a:r>
              <a:rPr lang="en-US" dirty="0"/>
              <a:t>, pp. 2 and 12).</a:t>
            </a:r>
          </a:p>
          <a:p>
            <a:r>
              <a:rPr lang="en-US" dirty="0"/>
              <a:t>By September 1, 2012, out of 193 United National Members, at least 136 of States had provided universal jurisdiction over war crimes, 80 over crimes against humanity, 94 over genocide, and 85 over torture (Amnesty International, </a:t>
            </a:r>
            <a:r>
              <a:rPr lang="en-US" i="1" dirty="0"/>
              <a:t>Universal Jurisdiction. A Preliminary Survey of Legislation Around the World – 2012 Update</a:t>
            </a:r>
            <a:r>
              <a:rPr lang="en-US" dirty="0"/>
              <a:t>, pp. 12 and 13).</a:t>
            </a:r>
          </a:p>
          <a:p>
            <a:r>
              <a:rPr lang="en-US" dirty="0"/>
              <a:t>If universal jurisdiction over these crimes brought strong disruption to international relations, one would not expect that a large majority of States had adopted universal jurisdiction statutes over at least one of these four crimes.</a:t>
            </a:r>
          </a:p>
          <a:p>
            <a:endParaRPr lang="en-US" sz="2000" dirty="0"/>
          </a:p>
        </p:txBody>
      </p:sp>
    </p:spTree>
    <p:extLst>
      <p:ext uri="{BB962C8B-B14F-4D97-AF65-F5344CB8AC3E}">
        <p14:creationId xmlns:p14="http://schemas.microsoft.com/office/powerpoint/2010/main" val="339592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{6849DD89-06FB-AC42-8EAB-CC73CAB20BE8}tf10001120</Template>
  <TotalTime>4556</TotalTime>
  <Words>1319</Words>
  <Application>Microsoft Office PowerPoint</Application>
  <PresentationFormat>Widescreen</PresentationFormat>
  <Paragraphs>127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Helvetica</vt:lpstr>
      <vt:lpstr>Times New Roman</vt:lpstr>
      <vt:lpstr>Office Theme</vt:lpstr>
      <vt:lpstr>Presentation on Universal Jurisdiction for Constitutional Court of the Republic of Indonesia</vt:lpstr>
      <vt:lpstr>I. Introduction: Mass Human Rights and International Crimes</vt:lpstr>
      <vt:lpstr>What Has the International Community Done In Response to International Crimes When the State Where the Crimes Were Committed Does Not Punish Them?</vt:lpstr>
      <vt:lpstr>Universal Jurisdiction Principle</vt:lpstr>
      <vt:lpstr>Universal Jurisdiction Goals</vt:lpstr>
      <vt:lpstr>Universal Jurisdiction and International Relations</vt:lpstr>
      <vt:lpstr>I base my conclusion that universal jurisdiction has not brought substantial disruption to international relations on the following arguments:</vt:lpstr>
      <vt:lpstr>First Argument  If universal jurisdiction brought substantial disruption to international relations, there would not be a very substantial number of States around the world that have adopted universal jurisdiction statutes over crimes against humanity, genocide, torture, and war crimes.  But many States have adopted universal jurisdiction legislation over one or more of these crimes.     </vt:lpstr>
      <vt:lpstr> Very substantial number of States around the world have adopted universal jurisdiction statutes over crimes against humanity, genocide, torture, and war crimes. </vt:lpstr>
      <vt:lpstr>Second Argument  If universal jurisdiction brought substantial disruption to international relations, the number of universal jurisdiction cases over crimes against humanity, genocide, torture, and war crimes would have diminished over time.   But instead, they have increased in the last twenty years and over time.  </vt:lpstr>
      <vt:lpstr>Figure 1: Universal Jurisdiction Cases Over Time Source: Langer’s Universal Jurisdiction Database </vt:lpstr>
      <vt:lpstr>Third Argument  If it had brought substantial disruption to international relations, the number of universal jurisdiction trials over crimes against humanity, genocide, torture, and war crimes would not have increased over time.   But instead, they have increased over time.  </vt:lpstr>
      <vt:lpstr>Figure 2: Universal Jurisdiction Trials Over Time Source: Langer’s Universal Jurisdiction Database</vt:lpstr>
      <vt:lpstr>Fourth Argument  Universal jurisdiction has not brought substantial disruption to international relations, because universal jurisdiction trials have concentrated on cases that the international community agrees that they should be tried and punished.  Over 70% of universal jurisdiction trials have been on situations the international community has agreed they must be prosecuted.     </vt:lpstr>
      <vt:lpstr>Table 1: Universal Jurisdiction Trials By Type of Defendant Source: Langer’s Universal Jurisdiction Database</vt:lpstr>
      <vt:lpstr>Safeguards and Tools States Have Used to Prevent Abuse of Universal Jurisdiction and to Concentrate in Cases International Community Agrees That Must Be Prosecuted</vt:lpstr>
      <vt:lpstr>Appendix</vt:lpstr>
      <vt:lpstr>Langer Universal Jurisdiction Database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and the Demand for Transnational Justice</dc:title>
  <dc:creator>Langer, Maximo</dc:creator>
  <cp:lastModifiedBy>Christopher Gunness Myanmar Accountability Project</cp:lastModifiedBy>
  <cp:revision>92</cp:revision>
  <dcterms:created xsi:type="dcterms:W3CDTF">2021-04-06T22:47:35Z</dcterms:created>
  <dcterms:modified xsi:type="dcterms:W3CDTF">2023-01-25T18:35:21Z</dcterms:modified>
</cp:coreProperties>
</file>